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22.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23.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notesSlides/notesSlide24.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25.xml" ContentType="application/vnd.openxmlformats-officedocument.presentationml.notesSlide+xml"/>
  <Override PartName="/ppt/charts/chart15.xml" ContentType="application/vnd.openxmlformats-officedocument.drawingml.chart+xml"/>
  <Override PartName="/ppt/drawings/drawing1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drawings/drawing15.xml" ContentType="application/vnd.openxmlformats-officedocument.drawingml.chartshapes+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charts/chart19.xml" ContentType="application/vnd.openxmlformats-officedocument.drawingml.chart+xml"/>
  <Override PartName="/ppt/notesSlides/notesSlide31.xml" ContentType="application/vnd.openxmlformats-officedocument.presentationml.notesSlide+xml"/>
  <Override PartName="/ppt/charts/chart20.xml" ContentType="application/vnd.openxmlformats-officedocument.drawingml.chart+xml"/>
  <Override PartName="/ppt/notesSlides/notesSlide32.xml" ContentType="application/vnd.openxmlformats-officedocument.presentationml.notesSlide+xml"/>
  <Override PartName="/ppt/charts/chart2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34.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35.xml" ContentType="application/vnd.openxmlformats-officedocument.presentationml.notesSlide+xml"/>
  <Override PartName="/ppt/charts/chart25.xml" ContentType="application/vnd.openxmlformats-officedocument.drawingml.chart+xml"/>
  <Override PartName="/ppt/notesSlides/notesSlide36.xml" ContentType="application/vnd.openxmlformats-officedocument.presentationml.notesSlide+xml"/>
  <Override PartName="/ppt/charts/chart26.xml" ContentType="application/vnd.openxmlformats-officedocument.drawingml.chart+xml"/>
  <Override PartName="/ppt/drawings/drawing18.xml" ContentType="application/vnd.openxmlformats-officedocument.drawingml.chartshapes+xml"/>
  <Override PartName="/ppt/notesSlides/notesSlide3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38.xml" ContentType="application/vnd.openxmlformats-officedocument.presentationml.notesSlide+xml"/>
  <Override PartName="/ppt/charts/chart29.xml" ContentType="application/vnd.openxmlformats-officedocument.drawingml.chart+xml"/>
  <Override PartName="/ppt/drawings/drawing19.xml" ContentType="application/vnd.openxmlformats-officedocument.drawingml.chartshapes+xml"/>
  <Override PartName="/ppt/notesSlides/notesSlide39.xml" ContentType="application/vnd.openxmlformats-officedocument.presentationml.notesSlide+xml"/>
  <Override PartName="/ppt/charts/chart30.xml" ContentType="application/vnd.openxmlformats-officedocument.drawingml.chart+xml"/>
  <Override PartName="/ppt/drawings/drawing20.xml" ContentType="application/vnd.openxmlformats-officedocument.drawingml.chartshapes+xml"/>
  <Override PartName="/ppt/notesSlides/notesSlide40.xml" ContentType="application/vnd.openxmlformats-officedocument.presentationml.notesSlide+xml"/>
  <Override PartName="/ppt/charts/chart31.xml" ContentType="application/vnd.openxmlformats-officedocument.drawingml.chart+xml"/>
  <Override PartName="/ppt/drawings/drawing21.xml" ContentType="application/vnd.openxmlformats-officedocument.drawingml.chartshapes+xml"/>
  <Override PartName="/ppt/notesSlides/notesSlide41.xml" ContentType="application/vnd.openxmlformats-officedocument.presentationml.notesSlide+xml"/>
  <Override PartName="/ppt/charts/chart32.xml" ContentType="application/vnd.openxmlformats-officedocument.drawingml.chart+xml"/>
  <Override PartName="/ppt/drawings/drawing22.xml" ContentType="application/vnd.openxmlformats-officedocument.drawingml.chartshapes+xml"/>
  <Override PartName="/ppt/notesSlides/notesSlide42.xml" ContentType="application/vnd.openxmlformats-officedocument.presentationml.notesSlide+xml"/>
  <Override PartName="/ppt/charts/chart33.xml" ContentType="application/vnd.openxmlformats-officedocument.drawingml.chart+xml"/>
  <Override PartName="/ppt/drawings/drawing23.xml" ContentType="application/vnd.openxmlformats-officedocument.drawingml.chartshapes+xml"/>
  <Override PartName="/ppt/notesSlides/notesSlide43.xml" ContentType="application/vnd.openxmlformats-officedocument.presentationml.notesSlide+xml"/>
  <Override PartName="/ppt/charts/chart34.xml" ContentType="application/vnd.openxmlformats-officedocument.drawingml.chart+xml"/>
  <Override PartName="/ppt/drawings/drawing24.xml" ContentType="application/vnd.openxmlformats-officedocument.drawingml.chartshapes+xml"/>
  <Override PartName="/ppt/charts/chart35.xml" ContentType="application/vnd.openxmlformats-officedocument.drawingml.chart+xml"/>
  <Override PartName="/ppt/drawings/drawing25.xml" ContentType="application/vnd.openxmlformats-officedocument.drawingml.chartshapes+xml"/>
  <Override PartName="/ppt/notesSlides/notesSlide44.xml" ContentType="application/vnd.openxmlformats-officedocument.presentationml.notesSlide+xml"/>
  <Override PartName="/ppt/charts/chart36.xml" ContentType="application/vnd.openxmlformats-officedocument.drawingml.chart+xml"/>
  <Override PartName="/ppt/drawings/drawing26.xml" ContentType="application/vnd.openxmlformats-officedocument.drawingml.chartshapes+xml"/>
  <Override PartName="/ppt/charts/chart37.xml" ContentType="application/vnd.openxmlformats-officedocument.drawingml.chart+xml"/>
  <Override PartName="/ppt/drawings/drawing27.xml" ContentType="application/vnd.openxmlformats-officedocument.drawingml.chartshapes+xml"/>
  <Override PartName="/ppt/notesSlides/notesSlide45.xml" ContentType="application/vnd.openxmlformats-officedocument.presentationml.notesSlide+xml"/>
  <Override PartName="/ppt/charts/chart38.xml" ContentType="application/vnd.openxmlformats-officedocument.drawingml.chart+xml"/>
  <Override PartName="/ppt/drawings/drawing28.xml" ContentType="application/vnd.openxmlformats-officedocument.drawingml.chartshapes+xml"/>
  <Override PartName="/ppt/charts/chart39.xml" ContentType="application/vnd.openxmlformats-officedocument.drawingml.chart+xml"/>
  <Override PartName="/ppt/drawings/drawing29.xml" ContentType="application/vnd.openxmlformats-officedocument.drawingml.chartshapes+xml"/>
  <Override PartName="/ppt/notesSlides/notesSlide46.xml" ContentType="application/vnd.openxmlformats-officedocument.presentationml.notesSlide+xml"/>
  <Override PartName="/ppt/charts/chart40.xml" ContentType="application/vnd.openxmlformats-officedocument.drawingml.chart+xml"/>
  <Override PartName="/ppt/drawings/drawing30.xml" ContentType="application/vnd.openxmlformats-officedocument.drawingml.chartshapes+xml"/>
  <Override PartName="/ppt/charts/chart41.xml" ContentType="application/vnd.openxmlformats-officedocument.drawingml.chart+xml"/>
  <Override PartName="/ppt/drawings/drawing31.xml" ContentType="application/vnd.openxmlformats-officedocument.drawingml.chartshapes+xml"/>
  <Override PartName="/ppt/notesSlides/notesSlide47.xml" ContentType="application/vnd.openxmlformats-officedocument.presentationml.notesSlide+xml"/>
  <Override PartName="/ppt/charts/chart42.xml" ContentType="application/vnd.openxmlformats-officedocument.drawingml.chart+xml"/>
  <Override PartName="/ppt/drawings/drawing32.xml" ContentType="application/vnd.openxmlformats-officedocument.drawingml.chartshapes+xml"/>
  <Override PartName="/ppt/charts/chart43.xml" ContentType="application/vnd.openxmlformats-officedocument.drawingml.chart+xml"/>
  <Override PartName="/ppt/drawings/drawing33.xml" ContentType="application/vnd.openxmlformats-officedocument.drawingml.chartshapes+xml"/>
  <Override PartName="/ppt/notesSlides/notesSlide48.xml" ContentType="application/vnd.openxmlformats-officedocument.presentationml.notesSlide+xml"/>
  <Override PartName="/ppt/charts/chart44.xml" ContentType="application/vnd.openxmlformats-officedocument.drawingml.chart+xml"/>
  <Override PartName="/ppt/drawings/drawing34.xml" ContentType="application/vnd.openxmlformats-officedocument.drawingml.chartshapes+xml"/>
  <Override PartName="/ppt/charts/chart45.xml" ContentType="application/vnd.openxmlformats-officedocument.drawingml.chart+xml"/>
  <Override PartName="/ppt/drawings/drawing35.xml" ContentType="application/vnd.openxmlformats-officedocument.drawingml.chartshapes+xml"/>
  <Override PartName="/ppt/notesSlides/notesSlide49.xml" ContentType="application/vnd.openxmlformats-officedocument.presentationml.notesSlide+xml"/>
  <Override PartName="/ppt/charts/chart46.xml" ContentType="application/vnd.openxmlformats-officedocument.drawingml.chart+xml"/>
  <Override PartName="/ppt/drawings/drawing36.xml" ContentType="application/vnd.openxmlformats-officedocument.drawingml.chartshapes+xml"/>
  <Override PartName="/ppt/notesSlides/notesSlide50.xml" ContentType="application/vnd.openxmlformats-officedocument.presentationml.notesSlide+xml"/>
  <Override PartName="/ppt/charts/chart47.xml" ContentType="application/vnd.openxmlformats-officedocument.drawingml.chart+xml"/>
  <Override PartName="/ppt/drawings/drawing37.xml" ContentType="application/vnd.openxmlformats-officedocument.drawingml.chartshapes+xml"/>
  <Override PartName="/ppt/notesSlides/notesSlide5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52.xml" ContentType="application/vnd.openxmlformats-officedocument.presentationml.notesSlide+xml"/>
  <Override PartName="/ppt/charts/chart50.xml" ContentType="application/vnd.openxmlformats-officedocument.drawingml.chart+xml"/>
  <Override PartName="/ppt/drawings/drawing38.xml" ContentType="application/vnd.openxmlformats-officedocument.drawingml.chartshapes+xml"/>
  <Override PartName="/ppt/notesSlides/notesSlide53.xml" ContentType="application/vnd.openxmlformats-officedocument.presentationml.notesSlide+xml"/>
  <Override PartName="/ppt/charts/chart51.xml" ContentType="application/vnd.openxmlformats-officedocument.drawingml.chart+xml"/>
  <Override PartName="/ppt/drawings/drawing39.xml" ContentType="application/vnd.openxmlformats-officedocument.drawingml.chartshapes+xml"/>
  <Override PartName="/ppt/notesSlides/notesSlide54.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55.xml" ContentType="application/vnd.openxmlformats-officedocument.presentationml.notesSlide+xml"/>
  <Override PartName="/ppt/charts/chart54.xml" ContentType="application/vnd.openxmlformats-officedocument.drawingml.chart+xml"/>
  <Override PartName="/ppt/drawings/drawing40.xml" ContentType="application/vnd.openxmlformats-officedocument.drawingml.chartshapes+xml"/>
  <Override PartName="/ppt/notesSlides/notesSlide56.xml" ContentType="application/vnd.openxmlformats-officedocument.presentationml.notesSlide+xml"/>
  <Override PartName="/ppt/charts/chart55.xml" ContentType="application/vnd.openxmlformats-officedocument.drawingml.chart+xml"/>
  <Override PartName="/ppt/drawings/drawing41.xml" ContentType="application/vnd.openxmlformats-officedocument.drawingml.chartshapes+xml"/>
  <Override PartName="/ppt/notesSlides/notesSlide57.xml" ContentType="application/vnd.openxmlformats-officedocument.presentationml.notesSlide+xml"/>
  <Override PartName="/ppt/charts/chart56.xml" ContentType="application/vnd.openxmlformats-officedocument.drawingml.chart+xml"/>
  <Override PartName="/ppt/drawings/drawing42.xml" ContentType="application/vnd.openxmlformats-officedocument.drawingml.chartshapes+xml"/>
  <Override PartName="/ppt/notesSlides/notesSlide58.xml" ContentType="application/vnd.openxmlformats-officedocument.presentationml.notesSlide+xml"/>
  <Override PartName="/ppt/charts/chart57.xml" ContentType="application/vnd.openxmlformats-officedocument.drawingml.chart+xml"/>
  <Override PartName="/ppt/drawings/drawing43.xml" ContentType="application/vnd.openxmlformats-officedocument.drawingml.chartshapes+xml"/>
  <Override PartName="/ppt/notesSlides/notesSlide59.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drawings/drawing44.xml" ContentType="application/vnd.openxmlformats-officedocument.drawingml.chartshapes+xml"/>
  <Override PartName="/ppt/notesSlides/notesSlide61.xml" ContentType="application/vnd.openxmlformats-officedocument.presentationml.notesSlide+xml"/>
  <Override PartName="/ppt/charts/chart61.xml" ContentType="application/vnd.openxmlformats-officedocument.drawingml.chart+xml"/>
  <Override PartName="/ppt/drawings/drawing45.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6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66.xml" ContentType="application/vnd.openxmlformats-officedocument.presentationml.notesSlide+xml"/>
  <Override PartName="/ppt/charts/chart68.xml" ContentType="application/vnd.openxmlformats-officedocument.drawingml.chart+xml"/>
  <Override PartName="/ppt/drawings/drawing46.xml" ContentType="application/vnd.openxmlformats-officedocument.drawingml.chartshapes+xml"/>
  <Override PartName="/ppt/notesSlides/notesSlide67.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81"/>
  </p:notesMasterIdLst>
  <p:handoutMasterIdLst>
    <p:handoutMasterId r:id="rId82"/>
  </p:handoutMasterIdLst>
  <p:sldIdLst>
    <p:sldId id="259" r:id="rId5"/>
    <p:sldId id="904" r:id="rId6"/>
    <p:sldId id="536" r:id="rId7"/>
    <p:sldId id="4188" r:id="rId8"/>
    <p:sldId id="515" r:id="rId9"/>
    <p:sldId id="4207" r:id="rId10"/>
    <p:sldId id="4147" r:id="rId11"/>
    <p:sldId id="4161" r:id="rId12"/>
    <p:sldId id="4208" r:id="rId13"/>
    <p:sldId id="4204" r:id="rId14"/>
    <p:sldId id="911" r:id="rId15"/>
    <p:sldId id="4205" r:id="rId16"/>
    <p:sldId id="4209" r:id="rId17"/>
    <p:sldId id="4153" r:id="rId18"/>
    <p:sldId id="4196" r:id="rId19"/>
    <p:sldId id="921" r:id="rId20"/>
    <p:sldId id="4197" r:id="rId21"/>
    <p:sldId id="4148" r:id="rId22"/>
    <p:sldId id="4198" r:id="rId23"/>
    <p:sldId id="4149" r:id="rId24"/>
    <p:sldId id="4199" r:id="rId25"/>
    <p:sldId id="4200" r:id="rId26"/>
    <p:sldId id="4189" r:id="rId27"/>
    <p:sldId id="4150" r:id="rId28"/>
    <p:sldId id="4210" r:id="rId29"/>
    <p:sldId id="4154" r:id="rId30"/>
    <p:sldId id="4211" r:id="rId31"/>
    <p:sldId id="4190" r:id="rId32"/>
    <p:sldId id="4155" r:id="rId33"/>
    <p:sldId id="4201" r:id="rId34"/>
    <p:sldId id="4156" r:id="rId35"/>
    <p:sldId id="4212" r:id="rId36"/>
    <p:sldId id="4203" r:id="rId37"/>
    <p:sldId id="4184" r:id="rId38"/>
    <p:sldId id="4187" r:id="rId39"/>
    <p:sldId id="4213" r:id="rId40"/>
    <p:sldId id="4158" r:id="rId41"/>
    <p:sldId id="4214" r:id="rId42"/>
    <p:sldId id="4192" r:id="rId43"/>
    <p:sldId id="4215" r:id="rId44"/>
    <p:sldId id="4193" r:id="rId45"/>
    <p:sldId id="4216" r:id="rId46"/>
    <p:sldId id="4217" r:id="rId47"/>
    <p:sldId id="4163" r:id="rId48"/>
    <p:sldId id="4164" r:id="rId49"/>
    <p:sldId id="4166" r:id="rId50"/>
    <p:sldId id="4172" r:id="rId51"/>
    <p:sldId id="4165" r:id="rId52"/>
    <p:sldId id="4167" r:id="rId53"/>
    <p:sldId id="4168" r:id="rId54"/>
    <p:sldId id="4169" r:id="rId55"/>
    <p:sldId id="4170" r:id="rId56"/>
    <p:sldId id="4171" r:id="rId57"/>
    <p:sldId id="4173" r:id="rId58"/>
    <p:sldId id="4175" r:id="rId59"/>
    <p:sldId id="4174" r:id="rId60"/>
    <p:sldId id="4191" r:id="rId61"/>
    <p:sldId id="4194" r:id="rId62"/>
    <p:sldId id="4218" r:id="rId63"/>
    <p:sldId id="4219" r:id="rId64"/>
    <p:sldId id="4195" r:id="rId65"/>
    <p:sldId id="4220" r:id="rId66"/>
    <p:sldId id="4221" r:id="rId67"/>
    <p:sldId id="1013" r:id="rId68"/>
    <p:sldId id="4160" r:id="rId69"/>
    <p:sldId id="4186" r:id="rId70"/>
    <p:sldId id="4162" r:id="rId71"/>
    <p:sldId id="4222" r:id="rId72"/>
    <p:sldId id="4223" r:id="rId73"/>
    <p:sldId id="540" r:id="rId74"/>
    <p:sldId id="4096" r:id="rId75"/>
    <p:sldId id="4144" r:id="rId76"/>
    <p:sldId id="4145" r:id="rId77"/>
    <p:sldId id="4177" r:id="rId78"/>
    <p:sldId id="4178" r:id="rId79"/>
    <p:sldId id="4179" r:id="rId80"/>
  </p:sldIdLst>
  <p:sldSz cx="9144000" cy="5143500" type="screen16x9"/>
  <p:notesSz cx="6954838" cy="93091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ヒラギノ角ゴ Pro W3" pitchFamily="125"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ヒラギノ角ゴ Pro W3" pitchFamily="125"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ヒラギノ角ゴ Pro W3" pitchFamily="125"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ヒラギノ角ゴ Pro W3" pitchFamily="125"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ヒラギノ角ゴ Pro W3" pitchFamily="125"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5"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5"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5"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3056">
          <p15:clr>
            <a:srgbClr val="A4A3A4"/>
          </p15:clr>
        </p15:guide>
        <p15:guide id="2" orient="horz" pos="758">
          <p15:clr>
            <a:srgbClr val="A4A3A4"/>
          </p15:clr>
        </p15:guide>
        <p15:guide id="3" orient="horz" pos="2772">
          <p15:clr>
            <a:srgbClr val="A4A3A4"/>
          </p15:clr>
        </p15:guide>
        <p15:guide id="4" orient="horz" pos="3098">
          <p15:clr>
            <a:srgbClr val="A4A3A4"/>
          </p15:clr>
        </p15:guide>
        <p15:guide id="5" orient="horz" pos="2661">
          <p15:clr>
            <a:srgbClr val="A4A3A4"/>
          </p15:clr>
        </p15:guide>
        <p15:guide id="6" orient="horz" pos="805">
          <p15:clr>
            <a:srgbClr val="A4A3A4"/>
          </p15:clr>
        </p15:guide>
        <p15:guide id="7" pos="359">
          <p15:clr>
            <a:srgbClr val="A4A3A4"/>
          </p15:clr>
        </p15:guide>
        <p15:guide id="8" pos="3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cAvoy" initials="KM" lastIdx="1" clrIdx="0"/>
  <p:cmAuthor id="2" name="Fiona Yung" initials="FY" lastIdx="52" clrIdx="1"/>
  <p:cmAuthor id="3" name="John Geraci" initials="JG" lastIdx="18" clrIdx="2"/>
  <p:cmAuthor id="4" name="Susan Geraci" initials="SG"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B2B"/>
    <a:srgbClr val="12567C"/>
    <a:srgbClr val="7C3E20"/>
    <a:srgbClr val="00FF00"/>
    <a:srgbClr val="FF66FF"/>
    <a:srgbClr val="339933"/>
    <a:srgbClr val="E7E9EC"/>
    <a:srgbClr val="CCCFD7"/>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3741" autoAdjust="0"/>
  </p:normalViewPr>
  <p:slideViewPr>
    <p:cSldViewPr snapToGrid="0" snapToObjects="1">
      <p:cViewPr varScale="1">
        <p:scale>
          <a:sx n="101" d="100"/>
          <a:sy n="101" d="100"/>
        </p:scale>
        <p:origin x="264" y="56"/>
      </p:cViewPr>
      <p:guideLst>
        <p:guide orient="horz" pos="3056"/>
        <p:guide orient="horz" pos="758"/>
        <p:guide orient="horz" pos="2772"/>
        <p:guide orient="horz" pos="3098"/>
        <p:guide orient="horz" pos="2661"/>
        <p:guide orient="horz" pos="805"/>
        <p:guide pos="359"/>
        <p:guide pos="30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xml"/><Relationship Id="rId1" Type="http://schemas.microsoft.com/office/2011/relationships/chartStyle" Target="style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xml"/><Relationship Id="rId1" Type="http://schemas.microsoft.com/office/2011/relationships/chartStyle" Target="style2.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119820693861611"/>
          <c:y val="0.19130531619243377"/>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0-A362-4165-881A-675B1030206A}"/>
              </c:ext>
            </c:extLst>
          </c:dPt>
          <c:dPt>
            <c:idx val="1"/>
            <c:bubble3D val="0"/>
            <c:spPr>
              <a:solidFill>
                <a:srgbClr val="7C3E20"/>
              </a:solidFill>
              <a:ln w="24907">
                <a:noFill/>
              </a:ln>
            </c:spPr>
            <c:extLst>
              <c:ext xmlns:c16="http://schemas.microsoft.com/office/drawing/2014/chart" uri="{C3380CC4-5D6E-409C-BE32-E72D297353CC}">
                <c16:uniqueId val="{00000005-CA24-4500-996A-4951B084C10D}"/>
              </c:ext>
            </c:extLst>
          </c:dPt>
          <c:dPt>
            <c:idx val="2"/>
            <c:bubble3D val="0"/>
            <c:spPr>
              <a:solidFill>
                <a:srgbClr val="CCAB2B"/>
              </a:solidFill>
              <a:ln w="24907">
                <a:noFill/>
              </a:ln>
            </c:spPr>
            <c:extLst>
              <c:ext xmlns:c16="http://schemas.microsoft.com/office/drawing/2014/chart" uri="{C3380CC4-5D6E-409C-BE32-E72D297353CC}">
                <c16:uniqueId val="{00000002-A362-4165-881A-675B1030206A}"/>
              </c:ext>
            </c:extLst>
          </c:dPt>
          <c:dPt>
            <c:idx val="3"/>
            <c:bubble3D val="0"/>
            <c:spPr>
              <a:solidFill>
                <a:srgbClr val="7C3E20">
                  <a:alpha val="50000"/>
                </a:srgbClr>
              </a:solidFill>
              <a:ln w="24907">
                <a:noFill/>
              </a:ln>
            </c:spPr>
            <c:extLst>
              <c:ext xmlns:c16="http://schemas.microsoft.com/office/drawing/2014/chart" uri="{C3380CC4-5D6E-409C-BE32-E72D297353CC}">
                <c16:uniqueId val="{00000003-A362-4165-881A-675B1030206A}"/>
              </c:ext>
            </c:extLst>
          </c:dPt>
          <c:dPt>
            <c:idx val="4"/>
            <c:bubble3D val="0"/>
            <c:spPr>
              <a:solidFill>
                <a:srgbClr val="7C3E20"/>
              </a:solidFill>
              <a:ln w="24907">
                <a:noFill/>
              </a:ln>
            </c:spPr>
            <c:extLst>
              <c:ext xmlns:c16="http://schemas.microsoft.com/office/drawing/2014/chart" uri="{C3380CC4-5D6E-409C-BE32-E72D297353CC}">
                <c16:uniqueId val="{00000003-CA24-4500-996A-4951B084C10D}"/>
              </c:ext>
            </c:extLst>
          </c:dPt>
          <c:dPt>
            <c:idx val="5"/>
            <c:bubble3D val="0"/>
            <c:spPr>
              <a:solidFill>
                <a:srgbClr val="CCAB27">
                  <a:alpha val="50000"/>
                </a:srgbClr>
              </a:solidFill>
              <a:ln w="24907">
                <a:noFill/>
              </a:ln>
            </c:spPr>
            <c:extLst>
              <c:ext xmlns:c16="http://schemas.microsoft.com/office/drawing/2014/chart" uri="{C3380CC4-5D6E-409C-BE32-E72D297353CC}">
                <c16:uniqueId val="{00000004-A362-4165-881A-675B1030206A}"/>
              </c:ext>
            </c:extLst>
          </c:dPt>
          <c:dLbls>
            <c:dLbl>
              <c:idx val="0"/>
              <c:layout>
                <c:manualLayout>
                  <c:x val="5.6369936316531109E-2"/>
                  <c:y val="-6.578822343576115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9674546745361491"/>
                      <c:h val="0.42247979518489903"/>
                    </c:manualLayout>
                  </c15:layout>
                </c:ext>
                <c:ext xmlns:c16="http://schemas.microsoft.com/office/drawing/2014/chart" uri="{C3380CC4-5D6E-409C-BE32-E72D297353CC}">
                  <c16:uniqueId val="{00000000-A362-4165-881A-675B1030206A}"/>
                </c:ext>
              </c:extLst>
            </c:dLbl>
            <c:dLbl>
              <c:idx val="1"/>
              <c:layout>
                <c:manualLayout>
                  <c:x val="2.2491602471045737E-2"/>
                  <c:y val="1.900377643045226E-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8779735729498904"/>
                      <c:h val="0.42247979518489903"/>
                    </c:manualLayout>
                  </c15:layout>
                </c:ext>
                <c:ext xmlns:c16="http://schemas.microsoft.com/office/drawing/2014/chart" uri="{C3380CC4-5D6E-409C-BE32-E72D297353CC}">
                  <c16:uniqueId val="{00000005-CA24-4500-996A-4951B084C10D}"/>
                </c:ext>
              </c:extLst>
            </c:dLbl>
            <c:dLbl>
              <c:idx val="3"/>
              <c:layout>
                <c:manualLayout>
                  <c:x val="-2.241091311158129E-3"/>
                  <c:y val="6.891222052502470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62-4165-881A-675B1030206A}"/>
                </c:ext>
              </c:extLst>
            </c:dLbl>
            <c:dLbl>
              <c:idx val="4"/>
              <c:layout>
                <c:manualLayout>
                  <c:x val="4.8718658416445459E-2"/>
                  <c:y val="-2.5052263119791055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24-4500-996A-4951B084C10D}"/>
                </c:ext>
              </c:extLst>
            </c:dLbl>
            <c:spPr>
              <a:noFill/>
              <a:ln>
                <a:noFill/>
              </a:ln>
              <a:effectLst/>
            </c:spPr>
            <c:txPr>
              <a:bodyPr wrap="square" lIns="38100" tIns="19050" rIns="38100" bIns="19050" anchor="ctr">
                <a:spAutoFit/>
              </a:bodyPr>
              <a:lstStyle/>
              <a:p>
                <a:pPr>
                  <a:defRPr sz="110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I think the Greater Rochester area is mostly a welcoming place</c:v>
                </c:pt>
                <c:pt idx="1">
                  <c:v>I think the Greater Rochester area is mostly an unwelcoming place</c:v>
                </c:pt>
              </c:strCache>
            </c:strRef>
          </c:cat>
          <c:val>
            <c:numRef>
              <c:f>Sheet1!$B$2:$B$3</c:f>
              <c:numCache>
                <c:formatCode>0%</c:formatCode>
                <c:ptCount val="2"/>
                <c:pt idx="0">
                  <c:v>0.81299999999999994</c:v>
                </c:pt>
                <c:pt idx="1">
                  <c:v>0.187</c:v>
                </c:pt>
              </c:numCache>
            </c:numRef>
          </c:val>
          <c:extLst>
            <c:ext xmlns:c16="http://schemas.microsoft.com/office/drawing/2014/chart" uri="{C3380CC4-5D6E-409C-BE32-E72D297353CC}">
              <c16:uniqueId val="{00000006-A362-4165-881A-675B1030206A}"/>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7359938024648"/>
          <c:y val="7.6682674592254127E-2"/>
          <c:w val="0.70962640061975346"/>
          <c:h val="0.91086266373881042"/>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Deaf/Hard of Hearing people</c:v>
                </c:pt>
                <c:pt idx="1">
                  <c:v>Christians</c:v>
                </c:pt>
                <c:pt idx="2">
                  <c:v>Men</c:v>
                </c:pt>
                <c:pt idx="3">
                  <c:v>People with disabilities</c:v>
                </c:pt>
                <c:pt idx="4">
                  <c:v>Whites</c:v>
                </c:pt>
                <c:pt idx="5">
                  <c:v>Jews</c:v>
                </c:pt>
                <c:pt idx="6">
                  <c:v>Hispanics/Latino/Latina</c:v>
                </c:pt>
                <c:pt idx="7">
                  <c:v>Women</c:v>
                </c:pt>
                <c:pt idx="8">
                  <c:v>Muslims</c:v>
                </c:pt>
                <c:pt idx="9">
                  <c:v>Asians/Asian Americans</c:v>
                </c:pt>
                <c:pt idx="10">
                  <c:v>LGBTQ+ people</c:v>
                </c:pt>
                <c:pt idx="11">
                  <c:v>Blacks/African Americans</c:v>
                </c:pt>
              </c:strCache>
            </c:strRef>
          </c:cat>
          <c:val>
            <c:numRef>
              <c:f>Sheet1!$B$3:$B$14</c:f>
              <c:numCache>
                <c:formatCode>###0.0%</c:formatCode>
                <c:ptCount val="12"/>
                <c:pt idx="0">
                  <c:v>6.8995492921375398E-2</c:v>
                </c:pt>
                <c:pt idx="1">
                  <c:v>8.6012072605527359E-2</c:v>
                </c:pt>
                <c:pt idx="2">
                  <c:v>0.1235776650301144</c:v>
                </c:pt>
                <c:pt idx="3">
                  <c:v>0.16577094265911296</c:v>
                </c:pt>
                <c:pt idx="4">
                  <c:v>0.1806728681495586</c:v>
                </c:pt>
                <c:pt idx="5">
                  <c:v>0.18148799251717779</c:v>
                </c:pt>
                <c:pt idx="6">
                  <c:v>0.21923732770902793</c:v>
                </c:pt>
                <c:pt idx="7">
                  <c:v>0.2326515910071863</c:v>
                </c:pt>
                <c:pt idx="8">
                  <c:v>0.28227495121342233</c:v>
                </c:pt>
                <c:pt idx="9">
                  <c:v>0.30713419044921086</c:v>
                </c:pt>
                <c:pt idx="10">
                  <c:v>0.40323011672092934</c:v>
                </c:pt>
                <c:pt idx="11">
                  <c:v>0.63440637541672862</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44896855595920099"/>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Black/
African-American</c:v>
                </c:pt>
                <c:pt idx="1">
                  <c:v>Disability/
Accessibility Needs</c:v>
                </c:pt>
                <c:pt idx="2">
                  <c:v>Deaf/
Hard of Hearing</c:v>
                </c:pt>
                <c:pt idx="3">
                  <c:v>Jewish</c:v>
                </c:pt>
                <c:pt idx="4">
                  <c:v>LGBTQ+</c:v>
                </c:pt>
              </c:strCache>
            </c:strRef>
          </c:cat>
          <c:val>
            <c:numRef>
              <c:f>Sheet1!$B$3:$B$7</c:f>
              <c:numCache>
                <c:formatCode>0%</c:formatCode>
                <c:ptCount val="5"/>
                <c:pt idx="0">
                  <c:v>0.75700000000000001</c:v>
                </c:pt>
                <c:pt idx="1">
                  <c:v>0.33500000000000002</c:v>
                </c:pt>
                <c:pt idx="2">
                  <c:v>0.16800000000000001</c:v>
                </c:pt>
                <c:pt idx="3">
                  <c:v>0.86</c:v>
                </c:pt>
                <c:pt idx="4">
                  <c:v>0.7</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31595842447929"/>
          <c:y val="7.6682674592254127E-2"/>
          <c:w val="0.51678862059798414"/>
          <c:h val="0.91086266373881042"/>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Deaf/HoH people</c:v>
                </c:pt>
                <c:pt idx="1">
                  <c:v>Jews</c:v>
                </c:pt>
                <c:pt idx="2">
                  <c:v>Christians</c:v>
                </c:pt>
                <c:pt idx="3">
                  <c:v>Muslims</c:v>
                </c:pt>
                <c:pt idx="4">
                  <c:v>Men</c:v>
                </c:pt>
                <c:pt idx="5">
                  <c:v>Asians/Asian Americans</c:v>
                </c:pt>
                <c:pt idx="6">
                  <c:v>Hispanics/Latino/Latina</c:v>
                </c:pt>
                <c:pt idx="7">
                  <c:v>Whites</c:v>
                </c:pt>
                <c:pt idx="8">
                  <c:v>People with disabilities</c:v>
                </c:pt>
                <c:pt idx="9">
                  <c:v>Women</c:v>
                </c:pt>
                <c:pt idx="10">
                  <c:v>LGBTQ+ people</c:v>
                </c:pt>
                <c:pt idx="11">
                  <c:v>Blacks/African Americans</c:v>
                </c:pt>
              </c:strCache>
            </c:strRef>
          </c:cat>
          <c:val>
            <c:numRef>
              <c:f>Sheet1!$B$3:$B$14</c:f>
              <c:numCache>
                <c:formatCode>###0.0%</c:formatCode>
                <c:ptCount val="12"/>
                <c:pt idx="0">
                  <c:v>6.5002173916316616E-2</c:v>
                </c:pt>
                <c:pt idx="1">
                  <c:v>6.6301087657418573E-2</c:v>
                </c:pt>
                <c:pt idx="2">
                  <c:v>6.9572878151815273E-2</c:v>
                </c:pt>
                <c:pt idx="3">
                  <c:v>0.10085368761279895</c:v>
                </c:pt>
                <c:pt idx="4">
                  <c:v>0.1017510338254</c:v>
                </c:pt>
                <c:pt idx="5">
                  <c:v>0.1036629608527528</c:v>
                </c:pt>
                <c:pt idx="6">
                  <c:v>0.1088764310733274</c:v>
                </c:pt>
                <c:pt idx="7">
                  <c:v>0.11769218967436566</c:v>
                </c:pt>
                <c:pt idx="8">
                  <c:v>0.14145697291036088</c:v>
                </c:pt>
                <c:pt idx="9">
                  <c:v>0.1536456815609743</c:v>
                </c:pt>
                <c:pt idx="10">
                  <c:v>0.19445241660982293</c:v>
                </c:pt>
                <c:pt idx="11">
                  <c:v>0.26815688264165938</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b"/>
        <c:numFmt formatCode="###0.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976595781338987"/>
          <c:y val="7.6682674592254127E-2"/>
          <c:w val="0.4661590567648034"/>
          <c:h val="0.91086266373881042"/>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A3C-4E33-9BF0-96F23F3DCBBD}"/>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A3C-4E33-9BF0-96F23F3DCBBD}"/>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Deaf/HoH people</c:v>
                </c:pt>
                <c:pt idx="1">
                  <c:v>Jews</c:v>
                </c:pt>
                <c:pt idx="2">
                  <c:v>Christians</c:v>
                </c:pt>
                <c:pt idx="3">
                  <c:v>Men</c:v>
                </c:pt>
                <c:pt idx="4">
                  <c:v>Muslims</c:v>
                </c:pt>
                <c:pt idx="5">
                  <c:v>Asians/Asian Americans</c:v>
                </c:pt>
                <c:pt idx="6">
                  <c:v>Hispanics/Latino/Latina</c:v>
                </c:pt>
                <c:pt idx="7">
                  <c:v>People with disabilities</c:v>
                </c:pt>
                <c:pt idx="8">
                  <c:v>Whites</c:v>
                </c:pt>
                <c:pt idx="9">
                  <c:v>Women</c:v>
                </c:pt>
                <c:pt idx="10">
                  <c:v>LGBTQ+ people</c:v>
                </c:pt>
                <c:pt idx="11">
                  <c:v>Blacks/African Americans</c:v>
                </c:pt>
              </c:strCache>
            </c:strRef>
          </c:cat>
          <c:val>
            <c:numRef>
              <c:f>Sheet1!$B$3:$B$14</c:f>
              <c:numCache>
                <c:formatCode>###0.0%</c:formatCode>
                <c:ptCount val="12"/>
                <c:pt idx="0">
                  <c:v>3.9881501680813974E-2</c:v>
                </c:pt>
                <c:pt idx="1">
                  <c:v>5.240273244502016E-2</c:v>
                </c:pt>
                <c:pt idx="2">
                  <c:v>5.8749889775245451E-2</c:v>
                </c:pt>
                <c:pt idx="3">
                  <c:v>6.7467188510147311E-2</c:v>
                </c:pt>
                <c:pt idx="4">
                  <c:v>6.8335959668190505E-2</c:v>
                </c:pt>
                <c:pt idx="5">
                  <c:v>7.7616377975999698E-2</c:v>
                </c:pt>
                <c:pt idx="6">
                  <c:v>9.105813811195107E-2</c:v>
                </c:pt>
                <c:pt idx="7">
                  <c:v>9.8563895431912324E-2</c:v>
                </c:pt>
                <c:pt idx="8">
                  <c:v>0.1065243405347564</c:v>
                </c:pt>
                <c:pt idx="9">
                  <c:v>0.10866510597711963</c:v>
                </c:pt>
                <c:pt idx="10">
                  <c:v>0.13645908864487633</c:v>
                </c:pt>
                <c:pt idx="11">
                  <c:v>0.22969361074468655</c:v>
                </c:pt>
              </c:numCache>
            </c:numRef>
          </c:val>
          <c:extLst>
            <c:ext xmlns:c16="http://schemas.microsoft.com/office/drawing/2014/chart" uri="{C3380CC4-5D6E-409C-BE32-E72D297353CC}">
              <c16:uniqueId val="{00000002-EA3C-4E33-9BF0-96F23F3DCBBD}"/>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b"/>
        <c:numFmt formatCode="###0.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28681230018672899"/>
          <c:w val="0.97064102317439915"/>
          <c:h val="0.49758892119257714"/>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Black/
African-American</c:v>
                </c:pt>
                <c:pt idx="1">
                  <c:v>Disability/
Accessibility Needs</c:v>
                </c:pt>
                <c:pt idx="2">
                  <c:v>Deaf/
Hard of Hearing</c:v>
                </c:pt>
                <c:pt idx="3">
                  <c:v>Jewish</c:v>
                </c:pt>
                <c:pt idx="4">
                  <c:v>LGBTQ+</c:v>
                </c:pt>
              </c:strCache>
            </c:strRef>
          </c:cat>
          <c:val>
            <c:numRef>
              <c:f>Sheet1!$B$3:$B$7</c:f>
              <c:numCache>
                <c:formatCode>0%</c:formatCode>
                <c:ptCount val="5"/>
                <c:pt idx="0">
                  <c:v>0.56399999999999995</c:v>
                </c:pt>
                <c:pt idx="1">
                  <c:v>0.24399999999999999</c:v>
                </c:pt>
                <c:pt idx="2">
                  <c:v>0.08</c:v>
                </c:pt>
                <c:pt idx="3">
                  <c:v>0.39500000000000002</c:v>
                </c:pt>
                <c:pt idx="4">
                  <c:v>0.47399999999999998</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90496929699361E-2"/>
          <c:y val="0"/>
          <c:w val="0.97064102317439915"/>
          <c:h val="0.91086266373881042"/>
        </c:manualLayout>
      </c:layout>
      <c:barChart>
        <c:barDir val="col"/>
        <c:grouping val="clustered"/>
        <c:varyColors val="0"/>
        <c:ser>
          <c:idx val="1"/>
          <c:order val="0"/>
          <c:tx>
            <c:strRef>
              <c:f>Sheet1!$B$2</c:f>
              <c:strCache>
                <c:ptCount val="1"/>
              </c:strCache>
            </c:strRef>
          </c:tx>
          <c:spPr>
            <a:solidFill>
              <a:srgbClr val="CCAB2B"/>
            </a:solidFill>
            <a:ln w="9525">
              <a:solidFill>
                <a:schemeClr val="bg1"/>
              </a:solidFill>
            </a:ln>
          </c:spPr>
          <c:invertIfNegative val="0"/>
          <c:dPt>
            <c:idx val="0"/>
            <c:invertIfNegative val="0"/>
            <c:bubble3D val="0"/>
            <c:spPr>
              <a:solidFill>
                <a:srgbClr val="12567C"/>
              </a:solidFill>
              <a:ln w="9525">
                <a:solidFill>
                  <a:schemeClr val="bg1"/>
                </a:solidFill>
              </a:ln>
            </c:spPr>
            <c:extLst>
              <c:ext xmlns:c16="http://schemas.microsoft.com/office/drawing/2014/chart" uri="{C3380CC4-5D6E-409C-BE32-E72D297353CC}">
                <c16:uniqueId val="{00000000-0F66-4407-A6AF-2698FDA81850}"/>
              </c:ext>
            </c:extLst>
          </c:dPt>
          <c:dPt>
            <c:idx val="2"/>
            <c:invertIfNegative val="0"/>
            <c:bubble3D val="0"/>
            <c:spPr>
              <a:solidFill>
                <a:srgbClr val="7C3E20"/>
              </a:solidFill>
              <a:ln w="9525">
                <a:solidFill>
                  <a:schemeClr val="bg1"/>
                </a:solidFill>
              </a:ln>
            </c:spPr>
            <c:extLst>
              <c:ext xmlns:c16="http://schemas.microsoft.com/office/drawing/2014/chart" uri="{C3380CC4-5D6E-409C-BE32-E72D297353CC}">
                <c16:uniqueId val="{00000000-9515-4E84-B898-D050B0235B29}"/>
              </c:ext>
            </c:extLst>
          </c:dPt>
          <c:dLbls>
            <c:dLbl>
              <c:idx val="0"/>
              <c:numFmt formatCode="0%" sourceLinked="0"/>
              <c:spPr/>
              <c:txPr>
                <a:bodyPr/>
                <a:lstStyle/>
                <a:p>
                  <a:pPr>
                    <a:defRPr sz="12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2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Racism is personal – the product of one individual discriminating against another</c:v>
                </c:pt>
                <c:pt idx="1">
                  <c:v>Racism is not merely the product of individual bias or prejudice, but also something embedded in legal systems and policies</c:v>
                </c:pt>
                <c:pt idx="2">
                  <c:v>Racism is systemic – a force that continues to harm people of color, regardless of how particular individuals treat them</c:v>
                </c:pt>
              </c:strCache>
            </c:strRef>
          </c:cat>
          <c:val>
            <c:numRef>
              <c:f>Sheet1!$B$3:$B$5</c:f>
              <c:numCache>
                <c:formatCode>###0.0%</c:formatCode>
                <c:ptCount val="3"/>
                <c:pt idx="0">
                  <c:v>0.58288358529095974</c:v>
                </c:pt>
                <c:pt idx="1">
                  <c:v>0.56654459443802063</c:v>
                </c:pt>
                <c:pt idx="2">
                  <c:v>0.55669127356730275</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07712993916192"/>
          <c:y val="0.21061307546629388"/>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0-A362-4165-881A-675B1030206A}"/>
              </c:ext>
            </c:extLst>
          </c:dPt>
          <c:dPt>
            <c:idx val="1"/>
            <c:bubble3D val="0"/>
            <c:spPr>
              <a:solidFill>
                <a:srgbClr val="12567C">
                  <a:alpha val="50000"/>
                </a:srgbClr>
              </a:solidFill>
              <a:ln w="24907">
                <a:noFill/>
              </a:ln>
            </c:spPr>
            <c:extLst>
              <c:ext xmlns:c16="http://schemas.microsoft.com/office/drawing/2014/chart" uri="{C3380CC4-5D6E-409C-BE32-E72D297353CC}">
                <c16:uniqueId val="{00000005-CA24-4500-996A-4951B084C10D}"/>
              </c:ext>
            </c:extLst>
          </c:dPt>
          <c:dPt>
            <c:idx val="2"/>
            <c:bubble3D val="0"/>
            <c:spPr>
              <a:solidFill>
                <a:srgbClr val="CCAB2B"/>
              </a:solidFill>
              <a:ln w="24907">
                <a:noFill/>
              </a:ln>
            </c:spPr>
            <c:extLst>
              <c:ext xmlns:c16="http://schemas.microsoft.com/office/drawing/2014/chart" uri="{C3380CC4-5D6E-409C-BE32-E72D297353CC}">
                <c16:uniqueId val="{00000002-A362-4165-881A-675B1030206A}"/>
              </c:ext>
            </c:extLst>
          </c:dPt>
          <c:dPt>
            <c:idx val="3"/>
            <c:bubble3D val="0"/>
            <c:spPr>
              <a:solidFill>
                <a:srgbClr val="7C3E20">
                  <a:alpha val="50000"/>
                </a:srgbClr>
              </a:solidFill>
              <a:ln w="24907">
                <a:noFill/>
              </a:ln>
            </c:spPr>
            <c:extLst>
              <c:ext xmlns:c16="http://schemas.microsoft.com/office/drawing/2014/chart" uri="{C3380CC4-5D6E-409C-BE32-E72D297353CC}">
                <c16:uniqueId val="{00000003-A362-4165-881A-675B1030206A}"/>
              </c:ext>
            </c:extLst>
          </c:dPt>
          <c:dPt>
            <c:idx val="4"/>
            <c:bubble3D val="0"/>
            <c:spPr>
              <a:solidFill>
                <a:srgbClr val="7C3E20"/>
              </a:solidFill>
              <a:ln w="24907">
                <a:noFill/>
              </a:ln>
            </c:spPr>
            <c:extLst>
              <c:ext xmlns:c16="http://schemas.microsoft.com/office/drawing/2014/chart" uri="{C3380CC4-5D6E-409C-BE32-E72D297353CC}">
                <c16:uniqueId val="{00000003-CA24-4500-996A-4951B084C10D}"/>
              </c:ext>
            </c:extLst>
          </c:dPt>
          <c:dPt>
            <c:idx val="5"/>
            <c:bubble3D val="0"/>
            <c:spPr>
              <a:solidFill>
                <a:srgbClr val="CCAB27">
                  <a:alpha val="50000"/>
                </a:srgbClr>
              </a:solidFill>
              <a:ln w="24907">
                <a:noFill/>
              </a:ln>
            </c:spPr>
            <c:extLst>
              <c:ext xmlns:c16="http://schemas.microsoft.com/office/drawing/2014/chart" uri="{C3380CC4-5D6E-409C-BE32-E72D297353CC}">
                <c16:uniqueId val="{00000004-A362-4165-881A-675B1030206A}"/>
              </c:ext>
            </c:extLst>
          </c:dPt>
          <c:dLbls>
            <c:dLbl>
              <c:idx val="0"/>
              <c:layout>
                <c:manualLayout>
                  <c:x val="3.7583284504656617E-2"/>
                  <c:y val="0.1031553657462626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62-4165-881A-675B1030206A}"/>
                </c:ext>
              </c:extLst>
            </c:dLbl>
            <c:dLbl>
              <c:idx val="1"/>
              <c:layout>
                <c:manualLayout>
                  <c:x val="1.708331113848028E-2"/>
                  <c:y val="2.714614888059545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24-4500-996A-4951B084C10D}"/>
                </c:ext>
              </c:extLst>
            </c:dLbl>
            <c:dLbl>
              <c:idx val="3"/>
              <c:layout>
                <c:manualLayout>
                  <c:x val="-2.241091311158129E-3"/>
                  <c:y val="6.891222052502470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62-4165-881A-675B1030206A}"/>
                </c:ext>
              </c:extLst>
            </c:dLbl>
            <c:dLbl>
              <c:idx val="4"/>
              <c:layout>
                <c:manualLayout>
                  <c:x val="4.8718658416445459E-2"/>
                  <c:y val="-2.5052263119791055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24-4500-996A-4951B084C10D}"/>
                </c:ext>
              </c:extLst>
            </c:dLbl>
            <c:spPr>
              <a:noFill/>
              <a:ln>
                <a:noFill/>
              </a:ln>
              <a:effectLst/>
            </c:spPr>
            <c:txPr>
              <a:bodyPr wrap="square" lIns="38100" tIns="19050" rIns="38100" bIns="19050" anchor="ctr">
                <a:spAutoFit/>
              </a:bodyPr>
              <a:lstStyle/>
              <a:p>
                <a:pPr>
                  <a:defRPr sz="105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Definitely should be taught</c:v>
                </c:pt>
                <c:pt idx="1">
                  <c:v>Probably should be taught</c:v>
                </c:pt>
                <c:pt idx="2">
                  <c:v>Not sure</c:v>
                </c:pt>
                <c:pt idx="3">
                  <c:v>Probably should NOT be taught</c:v>
                </c:pt>
                <c:pt idx="4">
                  <c:v>Definitely should NOT be taught</c:v>
                </c:pt>
              </c:strCache>
            </c:strRef>
          </c:cat>
          <c:val>
            <c:numRef>
              <c:f>Sheet1!$B$2:$B$6</c:f>
              <c:numCache>
                <c:formatCode>0%</c:formatCode>
                <c:ptCount val="5"/>
                <c:pt idx="0">
                  <c:v>0.30659458114763805</c:v>
                </c:pt>
                <c:pt idx="1">
                  <c:v>0.21727150850209567</c:v>
                </c:pt>
                <c:pt idx="2">
                  <c:v>0.24751364675472604</c:v>
                </c:pt>
                <c:pt idx="3">
                  <c:v>8.2025171730130741E-2</c:v>
                </c:pt>
                <c:pt idx="4">
                  <c:v>0.14659509186540917</c:v>
                </c:pt>
              </c:numCache>
            </c:numRef>
          </c:val>
          <c:extLst>
            <c:ext xmlns:c16="http://schemas.microsoft.com/office/drawing/2014/chart" uri="{C3380CC4-5D6E-409C-BE32-E72D297353CC}">
              <c16:uniqueId val="{00000006-A362-4165-881A-675B1030206A}"/>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5259508009120466"/>
        </c:manualLayout>
      </c:layout>
      <c:barChart>
        <c:barDir val="col"/>
        <c:grouping val="clustered"/>
        <c:varyColors val="0"/>
        <c:ser>
          <c:idx val="1"/>
          <c:order val="0"/>
          <c:tx>
            <c:strRef>
              <c:f>Sheet1!$B$2</c:f>
              <c:strCache>
                <c:ptCount val="1"/>
                <c:pt idx="0">
                  <c:v>% Should be taught</c:v>
                </c:pt>
              </c:strCache>
            </c:strRef>
          </c:tx>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Black/
African-American</c:v>
                </c:pt>
                <c:pt idx="1">
                  <c:v>Disability/
Accessibility Needs</c:v>
                </c:pt>
                <c:pt idx="2">
                  <c:v>Deaf/
Hard of Hearing</c:v>
                </c:pt>
                <c:pt idx="3">
                  <c:v>Jewish</c:v>
                </c:pt>
                <c:pt idx="4">
                  <c:v>LGBTQ+</c:v>
                </c:pt>
              </c:strCache>
            </c:strRef>
          </c:cat>
          <c:val>
            <c:numRef>
              <c:f>Sheet1!$B$3:$B$7</c:f>
              <c:numCache>
                <c:formatCode>0%</c:formatCode>
                <c:ptCount val="5"/>
                <c:pt idx="0">
                  <c:v>0.84799999999999998</c:v>
                </c:pt>
                <c:pt idx="1">
                  <c:v>0.68700000000000006</c:v>
                </c:pt>
                <c:pt idx="2">
                  <c:v>0.66500000000000004</c:v>
                </c:pt>
                <c:pt idx="3">
                  <c:v>0.76900000000000002</c:v>
                </c:pt>
                <c:pt idx="4">
                  <c:v>0.86299999999999999</c:v>
                </c:pt>
              </c:numCache>
            </c:numRef>
          </c:val>
          <c:extLst>
            <c:ext xmlns:c16="http://schemas.microsoft.com/office/drawing/2014/chart" uri="{C3380CC4-5D6E-409C-BE32-E72D297353CC}">
              <c16:uniqueId val="{00000002-F911-4AEA-84A9-9823C993851C}"/>
            </c:ext>
          </c:extLst>
        </c:ser>
        <c:ser>
          <c:idx val="0"/>
          <c:order val="1"/>
          <c:tx>
            <c:strRef>
              <c:f>Sheet1!$C$2</c:f>
              <c:strCache>
                <c:ptCount val="1"/>
                <c:pt idx="0">
                  <c:v>% Should NOT be taught</c:v>
                </c:pt>
              </c:strCache>
            </c:strRef>
          </c:tx>
          <c:spPr>
            <a:solidFill>
              <a:srgbClr val="12567C">
                <a:alpha val="50000"/>
              </a:srgbClr>
            </a:solidFill>
            <a:ln>
              <a:solidFill>
                <a:schemeClr val="bg1"/>
              </a:solidFill>
            </a:ln>
          </c:spPr>
          <c:invertIfNegative val="0"/>
          <c:dPt>
            <c:idx val="3"/>
            <c:invertIfNegative val="0"/>
            <c:bubble3D val="0"/>
            <c:extLst>
              <c:ext xmlns:c16="http://schemas.microsoft.com/office/drawing/2014/chart" uri="{C3380CC4-5D6E-409C-BE32-E72D297353CC}">
                <c16:uniqueId val="{00000002-F2EB-44CD-B5DF-EFC890DA758F}"/>
              </c:ext>
            </c:extLst>
          </c:dPt>
          <c:dPt>
            <c:idx val="4"/>
            <c:invertIfNegative val="0"/>
            <c:bubble3D val="0"/>
            <c:extLst>
              <c:ext xmlns:c16="http://schemas.microsoft.com/office/drawing/2014/chart" uri="{C3380CC4-5D6E-409C-BE32-E72D297353CC}">
                <c16:uniqueId val="{00000003-F2EB-44CD-B5DF-EFC890DA758F}"/>
              </c:ext>
            </c:extLst>
          </c:dPt>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Black/
African-American</c:v>
                </c:pt>
                <c:pt idx="1">
                  <c:v>Disability/
Accessibility Needs</c:v>
                </c:pt>
                <c:pt idx="2">
                  <c:v>Deaf/
Hard of Hearing</c:v>
                </c:pt>
                <c:pt idx="3">
                  <c:v>Jewish</c:v>
                </c:pt>
                <c:pt idx="4">
                  <c:v>LGBTQ+</c:v>
                </c:pt>
              </c:strCache>
            </c:strRef>
          </c:cat>
          <c:val>
            <c:numRef>
              <c:f>Sheet1!$C$3:$C$7</c:f>
              <c:numCache>
                <c:formatCode>0%</c:formatCode>
                <c:ptCount val="5"/>
                <c:pt idx="0">
                  <c:v>4.5999999999999999E-2</c:v>
                </c:pt>
                <c:pt idx="1">
                  <c:v>8.7999999999999995E-2</c:v>
                </c:pt>
                <c:pt idx="2">
                  <c:v>0.13100000000000001</c:v>
                </c:pt>
                <c:pt idx="3">
                  <c:v>5.3999999999999999E-2</c:v>
                </c:pt>
                <c:pt idx="4">
                  <c:v>7.3999999999999996E-2</c:v>
                </c:pt>
              </c:numCache>
            </c:numRef>
          </c:val>
          <c:extLst>
            <c:ext xmlns:c16="http://schemas.microsoft.com/office/drawing/2014/chart" uri="{C3380CC4-5D6E-409C-BE32-E72D297353CC}">
              <c16:uniqueId val="{00000001-F2EB-44CD-B5DF-EFC890DA758F}"/>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legend>
      <c:legendPos val="r"/>
      <c:layout>
        <c:manualLayout>
          <c:xMode val="edge"/>
          <c:yMode val="edge"/>
          <c:x val="0.21862474980226967"/>
          <c:y val="0.17691017578941895"/>
          <c:w val="0.57301088141717182"/>
          <c:h val="0.11163159290078861"/>
        </c:manualLayout>
      </c:layout>
      <c:overlay val="0"/>
      <c:txPr>
        <a:bodyPr/>
        <a:lstStyle/>
        <a:p>
          <a:pPr>
            <a:defRPr sz="12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49236526280957E-2"/>
          <c:y val="0.21061307546629388"/>
          <c:w val="0.87753574734780393"/>
          <c:h val="0.671213967227972"/>
        </c:manualLayout>
      </c:layout>
      <c:lineChart>
        <c:grouping val="standard"/>
        <c:varyColors val="0"/>
        <c:ser>
          <c:idx val="0"/>
          <c:order val="0"/>
          <c:tx>
            <c:strRef>
              <c:f>Sheet1!$B$1</c:f>
              <c:strCache>
                <c:ptCount val="1"/>
                <c:pt idx="0">
                  <c:v>Definitely / Probably should be taught</c:v>
                </c:pt>
              </c:strCache>
            </c:strRef>
          </c:tx>
          <c:spPr>
            <a:ln w="44450">
              <a:solidFill>
                <a:srgbClr val="12567C"/>
              </a:solidFill>
            </a:ln>
          </c:spPr>
          <c:marker>
            <c:symbol val="none"/>
          </c:marker>
          <c:dPt>
            <c:idx val="0"/>
            <c:bubble3D val="0"/>
            <c:extLst>
              <c:ext xmlns:c16="http://schemas.microsoft.com/office/drawing/2014/chart" uri="{C3380CC4-5D6E-409C-BE32-E72D297353CC}">
                <c16:uniqueId val="{00000000-A362-4165-881A-675B1030206A}"/>
              </c:ext>
            </c:extLst>
          </c:dPt>
          <c:dPt>
            <c:idx val="1"/>
            <c:bubble3D val="0"/>
            <c:extLst>
              <c:ext xmlns:c16="http://schemas.microsoft.com/office/drawing/2014/chart" uri="{C3380CC4-5D6E-409C-BE32-E72D297353CC}">
                <c16:uniqueId val="{00000005-CA24-4500-996A-4951B084C10D}"/>
              </c:ext>
            </c:extLst>
          </c:dPt>
          <c:dPt>
            <c:idx val="2"/>
            <c:bubble3D val="0"/>
            <c:extLst>
              <c:ext xmlns:c16="http://schemas.microsoft.com/office/drawing/2014/chart" uri="{C3380CC4-5D6E-409C-BE32-E72D297353CC}">
                <c16:uniqueId val="{00000002-A362-4165-881A-675B1030206A}"/>
              </c:ext>
            </c:extLst>
          </c:dPt>
          <c:dPt>
            <c:idx val="3"/>
            <c:bubble3D val="0"/>
            <c:extLst>
              <c:ext xmlns:c16="http://schemas.microsoft.com/office/drawing/2014/chart" uri="{C3380CC4-5D6E-409C-BE32-E72D297353CC}">
                <c16:uniqueId val="{00000003-A362-4165-881A-675B1030206A}"/>
              </c:ext>
            </c:extLst>
          </c:dPt>
          <c:dPt>
            <c:idx val="4"/>
            <c:bubble3D val="0"/>
            <c:extLst>
              <c:ext xmlns:c16="http://schemas.microsoft.com/office/drawing/2014/chart" uri="{C3380CC4-5D6E-409C-BE32-E72D297353CC}">
                <c16:uniqueId val="{00000003-CA24-4500-996A-4951B084C10D}"/>
              </c:ext>
            </c:extLst>
          </c:dPt>
          <c:dPt>
            <c:idx val="5"/>
            <c:bubble3D val="0"/>
            <c:extLst>
              <c:ext xmlns:c16="http://schemas.microsoft.com/office/drawing/2014/chart" uri="{C3380CC4-5D6E-409C-BE32-E72D297353CC}">
                <c16:uniqueId val="{00000004-A362-4165-881A-675B1030206A}"/>
              </c:ext>
            </c:extLst>
          </c:dPt>
          <c:dLbls>
            <c:spPr>
              <a:noFill/>
              <a:ln>
                <a:noFill/>
              </a:ln>
              <a:effectLst/>
            </c:spPr>
            <c:txPr>
              <a:bodyPr wrap="square" lIns="38100" tIns="19050" rIns="38100" bIns="19050" anchor="ctr">
                <a:spAutoFit/>
              </a:bodyPr>
              <a:lstStyle/>
              <a:p>
                <a:pPr>
                  <a:defRPr sz="1000">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18-29</c:v>
                </c:pt>
                <c:pt idx="1">
                  <c:v>30-49</c:v>
                </c:pt>
                <c:pt idx="2">
                  <c:v>50-69</c:v>
                </c:pt>
                <c:pt idx="3">
                  <c:v>70-99</c:v>
                </c:pt>
              </c:strCache>
            </c:strRef>
          </c:cat>
          <c:val>
            <c:numRef>
              <c:f>Sheet1!$B$2:$B$5</c:f>
              <c:numCache>
                <c:formatCode>0%</c:formatCode>
                <c:ptCount val="4"/>
                <c:pt idx="0">
                  <c:v>0.59287147336210577</c:v>
                </c:pt>
                <c:pt idx="1">
                  <c:v>0.64837569797907901</c:v>
                </c:pt>
                <c:pt idx="2">
                  <c:v>0.40129086344713444</c:v>
                </c:pt>
                <c:pt idx="3">
                  <c:v>0.45102667410252401</c:v>
                </c:pt>
              </c:numCache>
            </c:numRef>
          </c:val>
          <c:smooth val="1"/>
          <c:extLst>
            <c:ext xmlns:c16="http://schemas.microsoft.com/office/drawing/2014/chart" uri="{C3380CC4-5D6E-409C-BE32-E72D297353CC}">
              <c16:uniqueId val="{00000006-A362-4165-881A-675B1030206A}"/>
            </c:ext>
          </c:extLst>
        </c:ser>
        <c:ser>
          <c:idx val="1"/>
          <c:order val="1"/>
          <c:tx>
            <c:strRef>
              <c:f>Sheet1!$C$1</c:f>
              <c:strCache>
                <c:ptCount val="1"/>
                <c:pt idx="0">
                  <c:v>Definitely / Probably should NOT be taught</c:v>
                </c:pt>
              </c:strCache>
            </c:strRef>
          </c:tx>
          <c:spPr>
            <a:ln w="44450"/>
          </c:spPr>
          <c:marker>
            <c:symbol val="none"/>
          </c:marker>
          <c:dLbls>
            <c:spPr>
              <a:noFill/>
              <a:ln>
                <a:noFill/>
              </a:ln>
              <a:effectLst/>
            </c:spPr>
            <c:txPr>
              <a:bodyPr wrap="square" lIns="38100" tIns="19050" rIns="38100" bIns="19050" anchor="ctr">
                <a:spAutoFit/>
              </a:bodyPr>
              <a:lstStyle/>
              <a:p>
                <a:pPr>
                  <a:defRPr sz="100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18-29</c:v>
                </c:pt>
                <c:pt idx="1">
                  <c:v>30-49</c:v>
                </c:pt>
                <c:pt idx="2">
                  <c:v>50-69</c:v>
                </c:pt>
                <c:pt idx="3">
                  <c:v>70-99</c:v>
                </c:pt>
              </c:strCache>
            </c:strRef>
          </c:cat>
          <c:val>
            <c:numRef>
              <c:f>Sheet1!$C$2:$C$5</c:f>
              <c:numCache>
                <c:formatCode>0%</c:formatCode>
                <c:ptCount val="4"/>
                <c:pt idx="0">
                  <c:v>0.19925874983156885</c:v>
                </c:pt>
                <c:pt idx="1">
                  <c:v>0.16890785553264248</c:v>
                </c:pt>
                <c:pt idx="2">
                  <c:v>0.28309285167216491</c:v>
                </c:pt>
                <c:pt idx="3">
                  <c:v>0.27193925929091767</c:v>
                </c:pt>
              </c:numCache>
            </c:numRef>
          </c:val>
          <c:smooth val="1"/>
          <c:extLst>
            <c:ext xmlns:c16="http://schemas.microsoft.com/office/drawing/2014/chart" uri="{C3380CC4-5D6E-409C-BE32-E72D297353CC}">
              <c16:uniqueId val="{0000000D-6483-4DBF-BC6C-238BFC299FD0}"/>
            </c:ext>
          </c:extLst>
        </c:ser>
        <c:dLbls>
          <c:showLegendKey val="0"/>
          <c:showVal val="0"/>
          <c:showCatName val="0"/>
          <c:showSerName val="0"/>
          <c:showPercent val="0"/>
          <c:showBubbleSize val="0"/>
        </c:dLbls>
        <c:smooth val="0"/>
        <c:axId val="537336072"/>
        <c:axId val="537335432"/>
      </c:lineChart>
      <c:catAx>
        <c:axId val="537336072"/>
        <c:scaling>
          <c:orientation val="minMax"/>
        </c:scaling>
        <c:delete val="0"/>
        <c:axPos val="b"/>
        <c:numFmt formatCode="General" sourceLinked="1"/>
        <c:majorTickMark val="out"/>
        <c:minorTickMark val="none"/>
        <c:tickLblPos val="nextTo"/>
        <c:txPr>
          <a:bodyPr/>
          <a:lstStyle/>
          <a:p>
            <a:pPr>
              <a:defRPr sz="1100"/>
            </a:pPr>
            <a:endParaRPr lang="en-US"/>
          </a:p>
        </c:txPr>
        <c:crossAx val="537335432"/>
        <c:crosses val="autoZero"/>
        <c:auto val="1"/>
        <c:lblAlgn val="ctr"/>
        <c:lblOffset val="100"/>
        <c:noMultiLvlLbl val="0"/>
      </c:catAx>
      <c:valAx>
        <c:axId val="537335432"/>
        <c:scaling>
          <c:orientation val="minMax"/>
          <c:max val="1"/>
        </c:scaling>
        <c:delete val="0"/>
        <c:axPos val="l"/>
        <c:majorGridlines>
          <c:spPr>
            <a:ln>
              <a:prstDash val="sysDot"/>
            </a:ln>
          </c:spPr>
        </c:majorGridlines>
        <c:numFmt formatCode="0%" sourceLinked="1"/>
        <c:majorTickMark val="out"/>
        <c:minorTickMark val="none"/>
        <c:tickLblPos val="nextTo"/>
        <c:txPr>
          <a:bodyPr/>
          <a:lstStyle/>
          <a:p>
            <a:pPr>
              <a:defRPr b="0"/>
            </a:pPr>
            <a:endParaRPr lang="en-US"/>
          </a:p>
        </c:txPr>
        <c:crossAx val="537336072"/>
        <c:crosses val="autoZero"/>
        <c:crossBetween val="between"/>
        <c:majorUnit val="0.25"/>
      </c:valAx>
      <c:spPr>
        <a:noFill/>
        <a:ln w="25367">
          <a:noFill/>
        </a:ln>
      </c:spPr>
    </c:plotArea>
    <c:legend>
      <c:legendPos val="t"/>
      <c:layout>
        <c:manualLayout>
          <c:xMode val="edge"/>
          <c:yMode val="edge"/>
          <c:x val="0.49775048601187932"/>
          <c:y val="3.4174717705842551E-2"/>
          <c:w val="0.49921588369556941"/>
          <c:h val="0.17258568776874347"/>
        </c:manualLayout>
      </c:layout>
      <c:overlay val="0"/>
      <c:txPr>
        <a:bodyPr/>
        <a:lstStyle/>
        <a:p>
          <a:pPr>
            <a:defRPr sz="1100"/>
          </a:pPr>
          <a:endParaRPr lang="en-US"/>
        </a:p>
      </c:txPr>
    </c:legend>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49236526280957E-2"/>
          <c:y val="0.21061307546629388"/>
          <c:w val="0.87753574734780393"/>
          <c:h val="0.671213967227972"/>
        </c:manualLayout>
      </c:layout>
      <c:lineChart>
        <c:grouping val="standard"/>
        <c:varyColors val="0"/>
        <c:ser>
          <c:idx val="0"/>
          <c:order val="0"/>
          <c:tx>
            <c:strRef>
              <c:f>Sheet1!$B$1</c:f>
              <c:strCache>
                <c:ptCount val="1"/>
                <c:pt idx="0">
                  <c:v>Definitely / Probably should be taught</c:v>
                </c:pt>
              </c:strCache>
            </c:strRef>
          </c:tx>
          <c:spPr>
            <a:ln w="44450">
              <a:solidFill>
                <a:srgbClr val="12567C"/>
              </a:solidFill>
            </a:ln>
          </c:spPr>
          <c:marker>
            <c:symbol val="none"/>
          </c:marker>
          <c:dPt>
            <c:idx val="0"/>
            <c:bubble3D val="0"/>
            <c:extLst>
              <c:ext xmlns:c16="http://schemas.microsoft.com/office/drawing/2014/chart" uri="{C3380CC4-5D6E-409C-BE32-E72D297353CC}">
                <c16:uniqueId val="{00000000-A362-4165-881A-675B1030206A}"/>
              </c:ext>
            </c:extLst>
          </c:dPt>
          <c:dPt>
            <c:idx val="1"/>
            <c:bubble3D val="0"/>
            <c:extLst>
              <c:ext xmlns:c16="http://schemas.microsoft.com/office/drawing/2014/chart" uri="{C3380CC4-5D6E-409C-BE32-E72D297353CC}">
                <c16:uniqueId val="{00000005-CA24-4500-996A-4951B084C10D}"/>
              </c:ext>
            </c:extLst>
          </c:dPt>
          <c:dPt>
            <c:idx val="2"/>
            <c:bubble3D val="0"/>
            <c:extLst>
              <c:ext xmlns:c16="http://schemas.microsoft.com/office/drawing/2014/chart" uri="{C3380CC4-5D6E-409C-BE32-E72D297353CC}">
                <c16:uniqueId val="{00000002-A362-4165-881A-675B1030206A}"/>
              </c:ext>
            </c:extLst>
          </c:dPt>
          <c:dPt>
            <c:idx val="3"/>
            <c:bubble3D val="0"/>
            <c:extLst>
              <c:ext xmlns:c16="http://schemas.microsoft.com/office/drawing/2014/chart" uri="{C3380CC4-5D6E-409C-BE32-E72D297353CC}">
                <c16:uniqueId val="{00000003-A362-4165-881A-675B1030206A}"/>
              </c:ext>
            </c:extLst>
          </c:dPt>
          <c:dPt>
            <c:idx val="4"/>
            <c:bubble3D val="0"/>
            <c:extLst>
              <c:ext xmlns:c16="http://schemas.microsoft.com/office/drawing/2014/chart" uri="{C3380CC4-5D6E-409C-BE32-E72D297353CC}">
                <c16:uniqueId val="{00000003-CA24-4500-996A-4951B084C10D}"/>
              </c:ext>
            </c:extLst>
          </c:dPt>
          <c:dPt>
            <c:idx val="5"/>
            <c:bubble3D val="0"/>
            <c:extLst>
              <c:ext xmlns:c16="http://schemas.microsoft.com/office/drawing/2014/chart" uri="{C3380CC4-5D6E-409C-BE32-E72D297353CC}">
                <c16:uniqueId val="{00000004-A362-4165-881A-675B1030206A}"/>
              </c:ext>
            </c:extLst>
          </c:dPt>
          <c:dLbls>
            <c:spPr>
              <a:noFill/>
              <a:ln>
                <a:noFill/>
              </a:ln>
              <a:effectLst/>
            </c:spPr>
            <c:txPr>
              <a:bodyPr wrap="square" lIns="38100" tIns="19050" rIns="38100" bIns="19050" anchor="ctr">
                <a:spAutoFit/>
              </a:bodyPr>
              <a:lstStyle/>
              <a:p>
                <a:pPr>
                  <a:defRPr sz="1000">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Have children under 18 in HH</c:v>
                </c:pt>
                <c:pt idx="1">
                  <c:v>Do not have children under 18 in HH</c:v>
                </c:pt>
              </c:strCache>
            </c:strRef>
          </c:cat>
          <c:val>
            <c:numRef>
              <c:f>Sheet1!$B$2:$B$3</c:f>
              <c:numCache>
                <c:formatCode>0%</c:formatCode>
                <c:ptCount val="2"/>
                <c:pt idx="0">
                  <c:v>0.62345679012345678</c:v>
                </c:pt>
                <c:pt idx="1">
                  <c:v>0.48402948402948404</c:v>
                </c:pt>
              </c:numCache>
            </c:numRef>
          </c:val>
          <c:smooth val="1"/>
          <c:extLst>
            <c:ext xmlns:c16="http://schemas.microsoft.com/office/drawing/2014/chart" uri="{C3380CC4-5D6E-409C-BE32-E72D297353CC}">
              <c16:uniqueId val="{00000006-A362-4165-881A-675B1030206A}"/>
            </c:ext>
          </c:extLst>
        </c:ser>
        <c:ser>
          <c:idx val="1"/>
          <c:order val="1"/>
          <c:tx>
            <c:strRef>
              <c:f>Sheet1!$C$1</c:f>
              <c:strCache>
                <c:ptCount val="1"/>
                <c:pt idx="0">
                  <c:v>Definitely / Probably should NOT be taught</c:v>
                </c:pt>
              </c:strCache>
            </c:strRef>
          </c:tx>
          <c:spPr>
            <a:ln w="44450"/>
          </c:spPr>
          <c:marker>
            <c:symbol val="none"/>
          </c:marker>
          <c:dLbls>
            <c:spPr>
              <a:noFill/>
              <a:ln>
                <a:noFill/>
              </a:ln>
              <a:effectLst/>
            </c:spPr>
            <c:txPr>
              <a:bodyPr wrap="square" lIns="38100" tIns="19050" rIns="38100" bIns="19050" anchor="ctr">
                <a:spAutoFit/>
              </a:bodyPr>
              <a:lstStyle/>
              <a:p>
                <a:pPr>
                  <a:defRPr sz="100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Have children under 18 in HH</c:v>
                </c:pt>
                <c:pt idx="1">
                  <c:v>Do not have children under 18 in HH</c:v>
                </c:pt>
              </c:strCache>
            </c:strRef>
          </c:cat>
          <c:val>
            <c:numRef>
              <c:f>Sheet1!$C$2:$C$3</c:f>
              <c:numCache>
                <c:formatCode>0%</c:formatCode>
                <c:ptCount val="2"/>
                <c:pt idx="0">
                  <c:v>0.17901234567901234</c:v>
                </c:pt>
                <c:pt idx="1">
                  <c:v>0.24815724815724816</c:v>
                </c:pt>
              </c:numCache>
            </c:numRef>
          </c:val>
          <c:smooth val="1"/>
          <c:extLst>
            <c:ext xmlns:c16="http://schemas.microsoft.com/office/drawing/2014/chart" uri="{C3380CC4-5D6E-409C-BE32-E72D297353CC}">
              <c16:uniqueId val="{0000000D-6483-4DBF-BC6C-238BFC299FD0}"/>
            </c:ext>
          </c:extLst>
        </c:ser>
        <c:dLbls>
          <c:showLegendKey val="0"/>
          <c:showVal val="0"/>
          <c:showCatName val="0"/>
          <c:showSerName val="0"/>
          <c:showPercent val="0"/>
          <c:showBubbleSize val="0"/>
        </c:dLbls>
        <c:smooth val="0"/>
        <c:axId val="537336072"/>
        <c:axId val="537335432"/>
      </c:lineChart>
      <c:catAx>
        <c:axId val="537336072"/>
        <c:scaling>
          <c:orientation val="minMax"/>
        </c:scaling>
        <c:delete val="0"/>
        <c:axPos val="b"/>
        <c:numFmt formatCode="General" sourceLinked="1"/>
        <c:majorTickMark val="out"/>
        <c:minorTickMark val="none"/>
        <c:tickLblPos val="nextTo"/>
        <c:txPr>
          <a:bodyPr/>
          <a:lstStyle/>
          <a:p>
            <a:pPr>
              <a:defRPr sz="1100"/>
            </a:pPr>
            <a:endParaRPr lang="en-US"/>
          </a:p>
        </c:txPr>
        <c:crossAx val="537335432"/>
        <c:crosses val="autoZero"/>
        <c:auto val="1"/>
        <c:lblAlgn val="ctr"/>
        <c:lblOffset val="100"/>
        <c:noMultiLvlLbl val="0"/>
      </c:catAx>
      <c:valAx>
        <c:axId val="537335432"/>
        <c:scaling>
          <c:orientation val="minMax"/>
          <c:max val="1"/>
        </c:scaling>
        <c:delete val="0"/>
        <c:axPos val="l"/>
        <c:majorGridlines>
          <c:spPr>
            <a:ln>
              <a:prstDash val="sysDot"/>
            </a:ln>
          </c:spPr>
        </c:majorGridlines>
        <c:numFmt formatCode="0%" sourceLinked="1"/>
        <c:majorTickMark val="out"/>
        <c:minorTickMark val="none"/>
        <c:tickLblPos val="nextTo"/>
        <c:txPr>
          <a:bodyPr/>
          <a:lstStyle/>
          <a:p>
            <a:pPr>
              <a:defRPr b="0"/>
            </a:pPr>
            <a:endParaRPr lang="en-US"/>
          </a:p>
        </c:txPr>
        <c:crossAx val="537336072"/>
        <c:crosses val="autoZero"/>
        <c:crossBetween val="between"/>
        <c:majorUnit val="0.25"/>
      </c:valAx>
      <c:spPr>
        <a:noFill/>
        <a:ln w="25367">
          <a:noFill/>
        </a:ln>
      </c:spPr>
    </c:plotArea>
    <c:legend>
      <c:legendPos val="t"/>
      <c:layout>
        <c:manualLayout>
          <c:xMode val="edge"/>
          <c:yMode val="edge"/>
          <c:x val="0.2840408142469375"/>
          <c:y val="3.8622225210573714E-2"/>
          <c:w val="0.49921588369556941"/>
          <c:h val="0.17258568776874347"/>
        </c:manualLayout>
      </c:layout>
      <c:overlay val="0"/>
      <c:txPr>
        <a:bodyPr/>
        <a:lstStyle/>
        <a:p>
          <a:pPr>
            <a:defRPr sz="1100"/>
          </a:pPr>
          <a:endParaRPr lang="en-US"/>
        </a:p>
      </c:txPr>
    </c:legend>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44896855595920099"/>
        </c:manualLayout>
      </c:layout>
      <c:barChart>
        <c:barDir val="col"/>
        <c:grouping val="clustered"/>
        <c:varyColors val="0"/>
        <c:ser>
          <c:idx val="1"/>
          <c:order val="0"/>
          <c:spPr>
            <a:solidFill>
              <a:srgbClr val="12567C"/>
            </a:solidFill>
            <a:ln w="9525">
              <a:solidFill>
                <a:srgbClr val="12567C"/>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Sheet1!$A$4:$A$9</c:f>
              <c:strCache>
                <c:ptCount val="6"/>
                <c:pt idx="0">
                  <c:v>All GRA Adults</c:v>
                </c:pt>
                <c:pt idx="1">
                  <c:v>Black/
African-American</c:v>
                </c:pt>
                <c:pt idx="2">
                  <c:v>Disability/
Accessibility Needs</c:v>
                </c:pt>
                <c:pt idx="3">
                  <c:v>Deaf/
Hard of Hearing</c:v>
                </c:pt>
                <c:pt idx="4">
                  <c:v>Jewish</c:v>
                </c:pt>
                <c:pt idx="5">
                  <c:v>LGBTQ+</c:v>
                </c:pt>
              </c:strCache>
            </c:strRef>
          </c:cat>
          <c:val>
            <c:numRef>
              <c:f>Sheet1!$B$4:$B$9</c:f>
              <c:numCache>
                <c:formatCode>0%</c:formatCode>
                <c:ptCount val="6"/>
                <c:pt idx="0">
                  <c:v>0.81</c:v>
                </c:pt>
                <c:pt idx="1">
                  <c:v>0.81899999999999995</c:v>
                </c:pt>
                <c:pt idx="2">
                  <c:v>0.751</c:v>
                </c:pt>
                <c:pt idx="3">
                  <c:v>0.86</c:v>
                </c:pt>
                <c:pt idx="4">
                  <c:v>0.83699999999999997</c:v>
                </c:pt>
                <c:pt idx="5">
                  <c:v>0.70499999999999996</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203985007019842"/>
          <c:y val="5.7400108406887175E-2"/>
          <c:w val="0.38349802224444091"/>
          <c:h val="0.86243166016448403"/>
        </c:manualLayout>
      </c:layout>
      <c:barChart>
        <c:barDir val="bar"/>
        <c:grouping val="clustered"/>
        <c:varyColors val="0"/>
        <c:ser>
          <c:idx val="0"/>
          <c:order val="0"/>
          <c:tx>
            <c:strRef>
              <c:f>Sheet1!$B$1</c:f>
              <c:strCache>
                <c:ptCount val="1"/>
                <c:pt idx="0">
                  <c:v>The education young people in the Rochester area receive today …</c:v>
                </c:pt>
              </c:strCache>
            </c:strRef>
          </c:tx>
          <c:spPr>
            <a:solidFill>
              <a:srgbClr val="CCAB2B"/>
            </a:solidFill>
            <a:ln w="9525">
              <a:solidFill>
                <a:schemeClr val="bg1"/>
              </a:solidFill>
            </a:ln>
          </c:spPr>
          <c:invertIfNegative val="0"/>
          <c:dPt>
            <c:idx val="0"/>
            <c:invertIfNegative val="0"/>
            <c:bubble3D val="0"/>
            <c:extLst>
              <c:ext xmlns:c16="http://schemas.microsoft.com/office/drawing/2014/chart" uri="{C3380CC4-5D6E-409C-BE32-E72D297353CC}">
                <c16:uniqueId val="{00000001-C7F5-442A-9F2D-E4F0FBDB4452}"/>
              </c:ext>
            </c:extLst>
          </c:dPt>
          <c:dPt>
            <c:idx val="1"/>
            <c:invertIfNegative val="0"/>
            <c:bubble3D val="0"/>
            <c:extLst>
              <c:ext xmlns:c16="http://schemas.microsoft.com/office/drawing/2014/chart" uri="{C3380CC4-5D6E-409C-BE32-E72D297353CC}">
                <c16:uniqueId val="{00000003-C7F5-442A-9F2D-E4F0FBDB4452}"/>
              </c:ext>
            </c:extLst>
          </c:dPt>
          <c:dPt>
            <c:idx val="2"/>
            <c:invertIfNegative val="0"/>
            <c:bubble3D val="0"/>
            <c:extLst>
              <c:ext xmlns:c16="http://schemas.microsoft.com/office/drawing/2014/chart" uri="{C3380CC4-5D6E-409C-BE32-E72D297353CC}">
                <c16:uniqueId val="{00000005-C7F5-442A-9F2D-E4F0FBDB4452}"/>
              </c:ext>
            </c:extLst>
          </c:dPt>
          <c:dPt>
            <c:idx val="3"/>
            <c:invertIfNegative val="0"/>
            <c:bubble3D val="0"/>
            <c:extLst>
              <c:ext xmlns:c16="http://schemas.microsoft.com/office/drawing/2014/chart" uri="{C3380CC4-5D6E-409C-BE32-E72D297353CC}">
                <c16:uniqueId val="{00000007-C7F5-442A-9F2D-E4F0FBDB4452}"/>
              </c:ext>
            </c:extLst>
          </c:dPt>
          <c:dPt>
            <c:idx val="4"/>
            <c:invertIfNegative val="0"/>
            <c:bubble3D val="0"/>
            <c:extLst>
              <c:ext xmlns:c16="http://schemas.microsoft.com/office/drawing/2014/chart" uri="{C3380CC4-5D6E-409C-BE32-E72D297353CC}">
                <c16:uniqueId val="{00000009-C7F5-442A-9F2D-E4F0FBDB4452}"/>
              </c:ext>
            </c:extLst>
          </c:dPt>
          <c:dPt>
            <c:idx val="5"/>
            <c:invertIfNegative val="0"/>
            <c:bubble3D val="0"/>
            <c:extLst>
              <c:ext xmlns:c16="http://schemas.microsoft.com/office/drawing/2014/chart" uri="{C3380CC4-5D6E-409C-BE32-E72D297353CC}">
                <c16:uniqueId val="{0000000B-C7F5-442A-9F2D-E4F0FBDB4452}"/>
              </c:ext>
            </c:extLst>
          </c:dPt>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Not sure </c:v>
                </c:pt>
                <c:pt idx="1">
                  <c:v>Underemphasized the contributions of people of color to our nation’s history</c:v>
                </c:pt>
                <c:pt idx="2">
                  <c:v>Provided the right emphasis to the contributions of people of color to our nation’s history</c:v>
                </c:pt>
                <c:pt idx="3">
                  <c:v>Overemphasized the contributions of people of color to our nation’s history</c:v>
                </c:pt>
              </c:strCache>
            </c:strRef>
          </c:cat>
          <c:val>
            <c:numRef>
              <c:f>Sheet1!$B$2:$B$5</c:f>
              <c:numCache>
                <c:formatCode>0%</c:formatCode>
                <c:ptCount val="4"/>
                <c:pt idx="0">
                  <c:v>0.26</c:v>
                </c:pt>
                <c:pt idx="1">
                  <c:v>0.22</c:v>
                </c:pt>
                <c:pt idx="2">
                  <c:v>0.31</c:v>
                </c:pt>
                <c:pt idx="3">
                  <c:v>0.21</c:v>
                </c:pt>
              </c:numCache>
            </c:numRef>
          </c:val>
          <c:extLst>
            <c:ext xmlns:c16="http://schemas.microsoft.com/office/drawing/2014/chart" uri="{C3380CC4-5D6E-409C-BE32-E72D297353CC}">
              <c16:uniqueId val="{0000000C-C7F5-442A-9F2D-E4F0FBDB4452}"/>
            </c:ext>
          </c:extLst>
        </c:ser>
        <c:ser>
          <c:idx val="1"/>
          <c:order val="1"/>
          <c:tx>
            <c:strRef>
              <c:f>Sheet1!$C$1</c:f>
              <c:strCache>
                <c:ptCount val="1"/>
                <c:pt idx="0">
                  <c:v>The education I received growing up …</c:v>
                </c:pt>
              </c:strCache>
            </c:strRef>
          </c:tx>
          <c:spPr>
            <a:solidFill>
              <a:srgbClr val="12567C"/>
            </a:solidFill>
            <a:ln w="9525">
              <a:solidFill>
                <a:schemeClr val="bg1"/>
              </a:solidFill>
            </a:ln>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Not sure </c:v>
                </c:pt>
                <c:pt idx="1">
                  <c:v>Underemphasized the contributions of people of color to our nation’s history</c:v>
                </c:pt>
                <c:pt idx="2">
                  <c:v>Provided the right emphasis to the contributions of people of color to our nation’s history</c:v>
                </c:pt>
                <c:pt idx="3">
                  <c:v>Overemphasized the contributions of people of color to our nation’s history</c:v>
                </c:pt>
              </c:strCache>
            </c:strRef>
          </c:cat>
          <c:val>
            <c:numRef>
              <c:f>Sheet1!$C$2:$C$5</c:f>
              <c:numCache>
                <c:formatCode>0%</c:formatCode>
                <c:ptCount val="4"/>
                <c:pt idx="0">
                  <c:v>0.11179297832343503</c:v>
                </c:pt>
                <c:pt idx="1">
                  <c:v>0.38033522982952922</c:v>
                </c:pt>
                <c:pt idx="2">
                  <c:v>0.42349528340641968</c:v>
                </c:pt>
                <c:pt idx="3">
                  <c:v>8.43765084406157E-2</c:v>
                </c:pt>
              </c:numCache>
            </c:numRef>
          </c:val>
          <c:extLst>
            <c:ext xmlns:c16="http://schemas.microsoft.com/office/drawing/2014/chart" uri="{C3380CC4-5D6E-409C-BE32-E72D297353CC}">
              <c16:uniqueId val="{00000010-E2E7-4BFB-876E-599E15859225}"/>
            </c:ext>
          </c:extLst>
        </c:ser>
        <c:dLbls>
          <c:showLegendKey val="0"/>
          <c:showVal val="0"/>
          <c:showCatName val="0"/>
          <c:showSerName val="0"/>
          <c:showPercent val="0"/>
          <c:showBubbleSize val="0"/>
        </c:dLbls>
        <c:gapWidth val="50"/>
        <c:axId val="757748144"/>
        <c:axId val="757743984"/>
      </c:barChart>
      <c:valAx>
        <c:axId val="757743984"/>
        <c:scaling>
          <c:orientation val="minMax"/>
        </c:scaling>
        <c:delete val="1"/>
        <c:axPos val="b"/>
        <c:numFmt formatCode="0%" sourceLinked="1"/>
        <c:majorTickMark val="out"/>
        <c:minorTickMark val="none"/>
        <c:tickLblPos val="nextTo"/>
        <c:crossAx val="757748144"/>
        <c:crosses val="autoZero"/>
        <c:crossBetween val="between"/>
      </c:valAx>
      <c:catAx>
        <c:axId val="757748144"/>
        <c:scaling>
          <c:orientation val="minMax"/>
        </c:scaling>
        <c:delete val="0"/>
        <c:axPos val="l"/>
        <c:numFmt formatCode="General" sourceLinked="1"/>
        <c:majorTickMark val="out"/>
        <c:minorTickMark val="none"/>
        <c:tickLblPos val="none"/>
        <c:crossAx val="757743984"/>
        <c:crosses val="autoZero"/>
        <c:auto val="1"/>
        <c:lblAlgn val="ctr"/>
        <c:lblOffset val="100"/>
        <c:noMultiLvlLbl val="0"/>
      </c:catAx>
      <c:spPr>
        <a:noFill/>
        <a:ln w="25367">
          <a:noFill/>
        </a:ln>
      </c:spPr>
    </c:plotArea>
    <c:legend>
      <c:legendPos val="r"/>
      <c:layout>
        <c:manualLayout>
          <c:xMode val="edge"/>
          <c:yMode val="edge"/>
          <c:x val="0.7651609375283811"/>
          <c:y val="0.15128789247073765"/>
          <c:w val="0.23310460847159234"/>
          <c:h val="0.50010817403395935"/>
        </c:manualLayout>
      </c:layout>
      <c:overlay val="0"/>
      <c:txPr>
        <a:bodyPr/>
        <a:lstStyle/>
        <a:p>
          <a:pPr>
            <a:defRPr sz="1050"/>
          </a:pPr>
          <a:endParaRPr lang="en-US"/>
        </a:p>
      </c:txPr>
    </c:legend>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83572412024368E-2"/>
          <c:y val="0.14018577017973097"/>
          <c:w val="0.38025832738807341"/>
          <c:h val="0.67553125239207912"/>
        </c:manualLayout>
      </c:layout>
      <c:barChart>
        <c:barDir val="col"/>
        <c:grouping val="percentStacked"/>
        <c:varyColors val="0"/>
        <c:ser>
          <c:idx val="0"/>
          <c:order val="0"/>
          <c:tx>
            <c:strRef>
              <c:f>Sheet1!$B$1</c:f>
              <c:strCache>
                <c:ptCount val="1"/>
                <c:pt idx="0">
                  <c:v>Overemphasizes the contributions of people of color to our nation’s history</c:v>
                </c:pt>
              </c:strCache>
            </c:strRef>
          </c:tx>
          <c:spPr>
            <a:solidFill>
              <a:srgbClr val="09557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Sheet1!$B$2:$B$3</c:f>
              <c:numCache>
                <c:formatCode>0%</c:formatCode>
                <c:ptCount val="2"/>
                <c:pt idx="0">
                  <c:v>8.4000000000000005E-2</c:v>
                </c:pt>
                <c:pt idx="1">
                  <c:v>0.11</c:v>
                </c:pt>
              </c:numCache>
            </c:numRef>
          </c:val>
          <c:extLst>
            <c:ext xmlns:c16="http://schemas.microsoft.com/office/drawing/2014/chart" uri="{C3380CC4-5D6E-409C-BE32-E72D297353CC}">
              <c16:uniqueId val="{00000000-5D26-454C-B67B-A473A32EAEC7}"/>
            </c:ext>
          </c:extLst>
        </c:ser>
        <c:ser>
          <c:idx val="1"/>
          <c:order val="1"/>
          <c:tx>
            <c:strRef>
              <c:f>Sheet1!$C$1</c:f>
              <c:strCache>
                <c:ptCount val="1"/>
                <c:pt idx="0">
                  <c:v>Provides the right emphasis to the contributions of people of color to our nation’s history</c:v>
                </c:pt>
              </c:strCache>
            </c:strRef>
          </c:tx>
          <c:spPr>
            <a:solidFill>
              <a:schemeClr val="accent2"/>
            </a:solidFill>
            <a:ln>
              <a:solidFill>
                <a:schemeClr val="bg1"/>
              </a:solidFill>
            </a:ln>
            <a:effectLst/>
          </c:spPr>
          <c:invertIfNegative val="0"/>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D26-454C-B67B-A473A32EAEC7}"/>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5D26-454C-B67B-A473A32EAEC7}"/>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6-5D26-454C-B67B-A473A32EAEC7}"/>
              </c:ext>
            </c:extLst>
          </c:dPt>
          <c:dPt>
            <c:idx val="5"/>
            <c:invertIfNegative val="0"/>
            <c:bubble3D val="0"/>
            <c:spPr>
              <a:solidFill>
                <a:schemeClr val="accent2"/>
              </a:solidFill>
              <a:ln>
                <a:solidFill>
                  <a:schemeClr val="bg1"/>
                </a:solidFill>
              </a:ln>
              <a:effectLst/>
            </c:spPr>
            <c:extLst>
              <c:ext xmlns:c16="http://schemas.microsoft.com/office/drawing/2014/chart" uri="{C3380CC4-5D6E-409C-BE32-E72D297353CC}">
                <c16:uniqueId val="{00000008-5D26-454C-B67B-A473A32EAEC7}"/>
              </c:ext>
            </c:extLst>
          </c:dPt>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Sheet1!$C$2:$C$3</c:f>
              <c:numCache>
                <c:formatCode>0%</c:formatCode>
                <c:ptCount val="2"/>
                <c:pt idx="0">
                  <c:v>0.38</c:v>
                </c:pt>
                <c:pt idx="1">
                  <c:v>0.13500000000000001</c:v>
                </c:pt>
              </c:numCache>
            </c:numRef>
          </c:val>
          <c:extLst>
            <c:ext xmlns:c16="http://schemas.microsoft.com/office/drawing/2014/chart" uri="{C3380CC4-5D6E-409C-BE32-E72D297353CC}">
              <c16:uniqueId val="{00000009-5D26-454C-B67B-A473A32EAEC7}"/>
            </c:ext>
          </c:extLst>
        </c:ser>
        <c:ser>
          <c:idx val="2"/>
          <c:order val="2"/>
          <c:tx>
            <c:strRef>
              <c:f>Sheet1!$D$1</c:f>
              <c:strCache>
                <c:ptCount val="1"/>
                <c:pt idx="0">
                  <c:v>Underemphasizes the contributions of people of color to our nation’s history</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Sheet1!$D$2:$D$3</c:f>
              <c:numCache>
                <c:formatCode>0%</c:formatCode>
                <c:ptCount val="2"/>
                <c:pt idx="0">
                  <c:v>0.42299999999999999</c:v>
                </c:pt>
                <c:pt idx="1">
                  <c:v>0.66400000000000003</c:v>
                </c:pt>
              </c:numCache>
            </c:numRef>
          </c:val>
          <c:extLst>
            <c:ext xmlns:c16="http://schemas.microsoft.com/office/drawing/2014/chart" uri="{C3380CC4-5D6E-409C-BE32-E72D297353CC}">
              <c16:uniqueId val="{0000000A-5D26-454C-B67B-A473A32EAEC7}"/>
            </c:ext>
          </c:extLst>
        </c:ser>
        <c:ser>
          <c:idx val="3"/>
          <c:order val="3"/>
          <c:tx>
            <c:strRef>
              <c:f>Sheet1!$E$1</c:f>
              <c:strCache>
                <c:ptCount val="1"/>
                <c:pt idx="0">
                  <c:v>Not Sure</c:v>
                </c:pt>
              </c:strCache>
            </c:strRef>
          </c:tx>
          <c:spPr>
            <a:solidFill>
              <a:schemeClr val="bg1">
                <a:lumMod val="8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Sheet1!$E$2:$E$3</c:f>
              <c:numCache>
                <c:formatCode>General</c:formatCode>
                <c:ptCount val="2"/>
                <c:pt idx="0">
                  <c:v>0.112</c:v>
                </c:pt>
                <c:pt idx="1">
                  <c:v>9.0999999999999998E-2</c:v>
                </c:pt>
              </c:numCache>
            </c:numRef>
          </c:val>
          <c:extLst>
            <c:ext xmlns:c16="http://schemas.microsoft.com/office/drawing/2014/chart" uri="{C3380CC4-5D6E-409C-BE32-E72D297353CC}">
              <c16:uniqueId val="{0000000C-5D26-454C-B67B-A473A32EAEC7}"/>
            </c:ext>
          </c:extLst>
        </c:ser>
        <c:dLbls>
          <c:showLegendKey val="0"/>
          <c:showVal val="0"/>
          <c:showCatName val="0"/>
          <c:showSerName val="0"/>
          <c:showPercent val="0"/>
          <c:showBubbleSize val="0"/>
        </c:dLbls>
        <c:gapWidth val="50"/>
        <c:overlap val="100"/>
        <c:axId val="523572744"/>
        <c:axId val="523573064"/>
      </c:barChart>
      <c:catAx>
        <c:axId val="523572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3573064"/>
        <c:crosses val="autoZero"/>
        <c:auto val="1"/>
        <c:lblAlgn val="ctr"/>
        <c:lblOffset val="100"/>
        <c:noMultiLvlLbl val="0"/>
      </c:catAx>
      <c:valAx>
        <c:axId val="523573064"/>
        <c:scaling>
          <c:orientation val="minMax"/>
        </c:scaling>
        <c:delete val="1"/>
        <c:axPos val="l"/>
        <c:numFmt formatCode="0%" sourceLinked="1"/>
        <c:majorTickMark val="out"/>
        <c:minorTickMark val="none"/>
        <c:tickLblPos val="nextTo"/>
        <c:crossAx val="523572744"/>
        <c:crosses val="autoZero"/>
        <c:crossBetween val="between"/>
      </c:valAx>
      <c:spPr>
        <a:noFill/>
        <a:ln>
          <a:noFill/>
        </a:ln>
        <a:effectLst/>
      </c:spPr>
    </c:plotArea>
    <c:legend>
      <c:legendPos val="t"/>
      <c:layout>
        <c:manualLayout>
          <c:xMode val="edge"/>
          <c:yMode val="edge"/>
          <c:x val="0.38184855768842835"/>
          <c:y val="0.2022901035713498"/>
          <c:w val="0.30914275662512158"/>
          <c:h val="0.6026372226323444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17680837662027E-2"/>
          <c:y val="0.14018577017973097"/>
          <c:w val="0.87717303189250717"/>
          <c:h val="0.67553125239207912"/>
        </c:manualLayout>
      </c:layout>
      <c:barChart>
        <c:barDir val="col"/>
        <c:grouping val="percentStacked"/>
        <c:varyColors val="0"/>
        <c:ser>
          <c:idx val="0"/>
          <c:order val="0"/>
          <c:tx>
            <c:strRef>
              <c:f>Sheet1!$B$1</c:f>
              <c:strCache>
                <c:ptCount val="1"/>
                <c:pt idx="0">
                  <c:v>Overemphasizes the contributions of people of color to our nation’s history</c:v>
                </c:pt>
              </c:strCache>
            </c:strRef>
          </c:tx>
          <c:spPr>
            <a:solidFill>
              <a:srgbClr val="09557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Sheet1!$B$2:$B$3</c:f>
              <c:numCache>
                <c:formatCode>0%</c:formatCode>
                <c:ptCount val="2"/>
                <c:pt idx="0">
                  <c:v>0.21199999999999999</c:v>
                </c:pt>
                <c:pt idx="1">
                  <c:v>0.09</c:v>
                </c:pt>
              </c:numCache>
            </c:numRef>
          </c:val>
          <c:extLst>
            <c:ext xmlns:c16="http://schemas.microsoft.com/office/drawing/2014/chart" uri="{C3380CC4-5D6E-409C-BE32-E72D297353CC}">
              <c16:uniqueId val="{00000000-DB0C-4863-A11F-FE679E599FB4}"/>
            </c:ext>
          </c:extLst>
        </c:ser>
        <c:ser>
          <c:idx val="1"/>
          <c:order val="1"/>
          <c:tx>
            <c:strRef>
              <c:f>Sheet1!$C$1</c:f>
              <c:strCache>
                <c:ptCount val="1"/>
                <c:pt idx="0">
                  <c:v>Provides the right emphasis to the contributions of people of color to our nation’s history</c:v>
                </c:pt>
              </c:strCache>
            </c:strRef>
          </c:tx>
          <c:spPr>
            <a:solidFill>
              <a:schemeClr val="accent2"/>
            </a:solidFill>
            <a:ln>
              <a:solidFill>
                <a:schemeClr val="bg1"/>
              </a:solidFill>
            </a:ln>
            <a:effectLst/>
          </c:spPr>
          <c:invertIfNegative val="0"/>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DB0C-4863-A11F-FE679E599FB4}"/>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DB0C-4863-A11F-FE679E599FB4}"/>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6-DB0C-4863-A11F-FE679E599FB4}"/>
              </c:ext>
            </c:extLst>
          </c:dPt>
          <c:dPt>
            <c:idx val="5"/>
            <c:invertIfNegative val="0"/>
            <c:bubble3D val="0"/>
            <c:spPr>
              <a:solidFill>
                <a:schemeClr val="accent2"/>
              </a:solidFill>
              <a:ln>
                <a:solidFill>
                  <a:schemeClr val="bg1"/>
                </a:solidFill>
              </a:ln>
              <a:effectLst/>
            </c:spPr>
            <c:extLst>
              <c:ext xmlns:c16="http://schemas.microsoft.com/office/drawing/2014/chart" uri="{C3380CC4-5D6E-409C-BE32-E72D297353CC}">
                <c16:uniqueId val="{00000008-DB0C-4863-A11F-FE679E599FB4}"/>
              </c:ext>
            </c:extLst>
          </c:dPt>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Sheet1!$C$2:$C$3</c:f>
              <c:numCache>
                <c:formatCode>0%</c:formatCode>
                <c:ptCount val="2"/>
                <c:pt idx="0">
                  <c:v>0.22</c:v>
                </c:pt>
                <c:pt idx="1">
                  <c:v>0.114</c:v>
                </c:pt>
              </c:numCache>
            </c:numRef>
          </c:val>
          <c:extLst>
            <c:ext xmlns:c16="http://schemas.microsoft.com/office/drawing/2014/chart" uri="{C3380CC4-5D6E-409C-BE32-E72D297353CC}">
              <c16:uniqueId val="{00000009-DB0C-4863-A11F-FE679E599FB4}"/>
            </c:ext>
          </c:extLst>
        </c:ser>
        <c:ser>
          <c:idx val="2"/>
          <c:order val="2"/>
          <c:tx>
            <c:strRef>
              <c:f>Sheet1!$D$1</c:f>
              <c:strCache>
                <c:ptCount val="1"/>
                <c:pt idx="0">
                  <c:v>Underemphasizes the contributions of people of color to our nation’s history</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Sheet1!$D$2:$D$3</c:f>
              <c:numCache>
                <c:formatCode>0%</c:formatCode>
                <c:ptCount val="2"/>
                <c:pt idx="0">
                  <c:v>0.313</c:v>
                </c:pt>
                <c:pt idx="1">
                  <c:v>0.63900000000000001</c:v>
                </c:pt>
              </c:numCache>
            </c:numRef>
          </c:val>
          <c:extLst>
            <c:ext xmlns:c16="http://schemas.microsoft.com/office/drawing/2014/chart" uri="{C3380CC4-5D6E-409C-BE32-E72D297353CC}">
              <c16:uniqueId val="{0000000A-DB0C-4863-A11F-FE679E599FB4}"/>
            </c:ext>
          </c:extLst>
        </c:ser>
        <c:ser>
          <c:idx val="3"/>
          <c:order val="3"/>
          <c:tx>
            <c:strRef>
              <c:f>Sheet1!$E$1</c:f>
              <c:strCache>
                <c:ptCount val="1"/>
                <c:pt idx="0">
                  <c:v>Not Sure</c:v>
                </c:pt>
              </c:strCache>
            </c:strRef>
          </c:tx>
          <c:spPr>
            <a:solidFill>
              <a:schemeClr val="bg1">
                <a:lumMod val="8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GRA Adults</c:v>
                </c:pt>
                <c:pt idx="1">
                  <c:v>Blacks/
African-Americans</c:v>
                </c:pt>
              </c:strCache>
            </c:strRef>
          </c:cat>
          <c:val>
            <c:numRef>
              <c:f>Sheet1!$E$2:$E$3</c:f>
              <c:numCache>
                <c:formatCode>General</c:formatCode>
                <c:ptCount val="2"/>
                <c:pt idx="0">
                  <c:v>0.25600000000000001</c:v>
                </c:pt>
                <c:pt idx="1">
                  <c:v>0.158</c:v>
                </c:pt>
              </c:numCache>
            </c:numRef>
          </c:val>
          <c:extLst>
            <c:ext xmlns:c16="http://schemas.microsoft.com/office/drawing/2014/chart" uri="{C3380CC4-5D6E-409C-BE32-E72D297353CC}">
              <c16:uniqueId val="{0000000B-DB0C-4863-A11F-FE679E599FB4}"/>
            </c:ext>
          </c:extLst>
        </c:ser>
        <c:dLbls>
          <c:showLegendKey val="0"/>
          <c:showVal val="0"/>
          <c:showCatName val="0"/>
          <c:showSerName val="0"/>
          <c:showPercent val="0"/>
          <c:showBubbleSize val="0"/>
        </c:dLbls>
        <c:gapWidth val="50"/>
        <c:overlap val="100"/>
        <c:axId val="523572744"/>
        <c:axId val="523573064"/>
      </c:barChart>
      <c:catAx>
        <c:axId val="523572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3573064"/>
        <c:crosses val="autoZero"/>
        <c:auto val="1"/>
        <c:lblAlgn val="ctr"/>
        <c:lblOffset val="100"/>
        <c:noMultiLvlLbl val="0"/>
      </c:catAx>
      <c:valAx>
        <c:axId val="523573064"/>
        <c:scaling>
          <c:orientation val="minMax"/>
        </c:scaling>
        <c:delete val="1"/>
        <c:axPos val="l"/>
        <c:numFmt formatCode="0%" sourceLinked="1"/>
        <c:majorTickMark val="out"/>
        <c:minorTickMark val="none"/>
        <c:tickLblPos val="nextTo"/>
        <c:crossAx val="52357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60780456806554E-3"/>
          <c:y val="7.3249607593368737E-2"/>
          <c:w val="0.97064102317439915"/>
          <c:h val="0.6052320884167478"/>
        </c:manualLayout>
      </c:layout>
      <c:barChart>
        <c:barDir val="col"/>
        <c:grouping val="clustered"/>
        <c:varyColors val="0"/>
        <c:ser>
          <c:idx val="1"/>
          <c:order val="0"/>
          <c:tx>
            <c:strRef>
              <c:f>Sheet1!$B$2</c:f>
              <c:strCache>
                <c:ptCount val="1"/>
              </c:strCache>
            </c:strRef>
          </c:tx>
          <c:spPr>
            <a:solidFill>
              <a:srgbClr val="12567C"/>
            </a:solidFill>
            <a:ln w="9525">
              <a:solidFill>
                <a:schemeClr val="bg1"/>
              </a:solidFill>
            </a:ln>
          </c:spPr>
          <c:invertIfNegative val="0"/>
          <c:dPt>
            <c:idx val="1"/>
            <c:invertIfNegative val="0"/>
            <c:bubble3D val="0"/>
            <c:spPr>
              <a:solidFill>
                <a:srgbClr val="CCAB2B"/>
              </a:solidFill>
              <a:ln w="9525">
                <a:solidFill>
                  <a:schemeClr val="bg1"/>
                </a:solidFill>
              </a:ln>
            </c:spPr>
            <c:extLst>
              <c:ext xmlns:c16="http://schemas.microsoft.com/office/drawing/2014/chart" uri="{C3380CC4-5D6E-409C-BE32-E72D297353CC}">
                <c16:uniqueId val="{00000001-0F66-4407-A6AF-2698FDA81850}"/>
              </c:ext>
            </c:extLst>
          </c:dPt>
          <c:dLbls>
            <c:dLbl>
              <c:idx val="0"/>
              <c:numFmt formatCode="0%" sourceLinked="0"/>
              <c:spPr/>
              <c:txPr>
                <a:bodyPr/>
                <a:lstStyle/>
                <a:p>
                  <a:pPr>
                    <a:defRPr sz="12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2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Current efforts to update school curricula 
to add emphasis to the contributions of Black, 
indigenous and people of color are politically 
motivated to push certain agendas</c:v>
                </c:pt>
                <c:pt idx="1">
                  <c:v>Current efforts to update school curricula 
to add emphasis to the contributions of Black, 
indigenous and people of color are an attempt 
to understate the contributions white people have 
made in our community and nation</c:v>
                </c:pt>
              </c:strCache>
            </c:strRef>
          </c:cat>
          <c:val>
            <c:numRef>
              <c:f>Sheet1!$B$3:$B$4</c:f>
              <c:numCache>
                <c:formatCode>###0%</c:formatCode>
                <c:ptCount val="2"/>
                <c:pt idx="0">
                  <c:v>0.432</c:v>
                </c:pt>
                <c:pt idx="1">
                  <c:v>0.27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2.7211020411750247E-2"/>
          <c:w val="0.97064102317439915"/>
          <c:h val="0.686177484073065"/>
        </c:manualLayout>
      </c:layout>
      <c:barChart>
        <c:barDir val="col"/>
        <c:grouping val="clustered"/>
        <c:varyColors val="0"/>
        <c:ser>
          <c:idx val="1"/>
          <c:order val="0"/>
          <c:tx>
            <c:strRef>
              <c:f>Sheet1!$A$3</c:f>
              <c:strCache>
                <c:ptCount val="1"/>
                <c:pt idx="0">
                  <c:v>All adults</c:v>
                </c:pt>
              </c:strCache>
            </c:strRef>
          </c:tx>
          <c:spPr>
            <a:solidFill>
              <a:srgbClr val="12567C"/>
            </a:solidFill>
            <a:ln w="9525">
              <a:solidFill>
                <a:schemeClr val="bg1"/>
              </a:solidFill>
            </a:ln>
          </c:spPr>
          <c:invertIfNegative val="0"/>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Sheet1!$B$2:$C$2</c:f>
              <c:strCache>
                <c:ptCount val="2"/>
                <c:pt idx="0">
                  <c:v>Current efforts to update school curricula 
to add emphasis to the contributions of Black, 
indigenous and people of color are politically 
motivated to push certain agendas</c:v>
                </c:pt>
                <c:pt idx="1">
                  <c:v>Current efforts to update school curricula 
to add emphasis to the contributions of Black, 
indigenous and people of color are an attempt 
to understate the contributions white people have 
made in our community and nation</c:v>
                </c:pt>
              </c:strCache>
            </c:strRef>
          </c:cat>
          <c:val>
            <c:numRef>
              <c:f>Sheet1!$B$3:$C$3</c:f>
              <c:numCache>
                <c:formatCode>0%</c:formatCode>
                <c:ptCount val="2"/>
                <c:pt idx="0">
                  <c:v>0.43</c:v>
                </c:pt>
                <c:pt idx="1">
                  <c:v>0.27</c:v>
                </c:pt>
              </c:numCache>
            </c:numRef>
          </c:val>
          <c:extLst>
            <c:ext xmlns:c16="http://schemas.microsoft.com/office/drawing/2014/chart" uri="{C3380CC4-5D6E-409C-BE32-E72D297353CC}">
              <c16:uniqueId val="{00000002-F911-4AEA-84A9-9823C993851C}"/>
            </c:ext>
          </c:extLst>
        </c:ser>
        <c:ser>
          <c:idx val="0"/>
          <c:order val="1"/>
          <c:tx>
            <c:strRef>
              <c:f>Sheet1!$A$4</c:f>
              <c:strCache>
                <c:ptCount val="1"/>
                <c:pt idx="0">
                  <c:v>Black/
African-American</c:v>
                </c:pt>
              </c:strCache>
            </c:strRef>
          </c:tx>
          <c:spPr>
            <a:solidFill>
              <a:srgbClr val="CCAB2B"/>
            </a:solidFill>
            <a:ln>
              <a:solidFill>
                <a:schemeClr val="bg1"/>
              </a:solidFill>
            </a:ln>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Sheet1!$B$2:$C$2</c:f>
              <c:strCache>
                <c:ptCount val="2"/>
                <c:pt idx="0">
                  <c:v>Current efforts to update school curricula 
to add emphasis to the contributions of Black, 
indigenous and people of color are politically 
motivated to push certain agendas</c:v>
                </c:pt>
                <c:pt idx="1">
                  <c:v>Current efforts to update school curricula 
to add emphasis to the contributions of Black, 
indigenous and people of color are an attempt 
to understate the contributions white people have 
made in our community and nation</c:v>
                </c:pt>
              </c:strCache>
            </c:strRef>
          </c:cat>
          <c:val>
            <c:numRef>
              <c:f>Sheet1!$B$4:$C$4</c:f>
              <c:numCache>
                <c:formatCode>0%</c:formatCode>
                <c:ptCount val="2"/>
                <c:pt idx="0">
                  <c:v>0.377</c:v>
                </c:pt>
                <c:pt idx="1">
                  <c:v>0.253</c:v>
                </c:pt>
              </c:numCache>
            </c:numRef>
          </c:val>
          <c:extLst>
            <c:ext xmlns:c16="http://schemas.microsoft.com/office/drawing/2014/chart" uri="{C3380CC4-5D6E-409C-BE32-E72D297353CC}">
              <c16:uniqueId val="{00000001-F2EB-44CD-B5DF-EFC890DA758F}"/>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5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legend>
      <c:legendPos val="r"/>
      <c:layout>
        <c:manualLayout>
          <c:xMode val="edge"/>
          <c:yMode val="edge"/>
          <c:x val="9.340184632093404E-2"/>
          <c:y val="0.11301479766284747"/>
          <c:w val="0.8168655986967146"/>
          <c:h val="0.12889034449510756"/>
        </c:manualLayout>
      </c:layout>
      <c:overlay val="0"/>
      <c:txPr>
        <a:bodyPr/>
        <a:lstStyle/>
        <a:p>
          <a:pPr>
            <a:defRPr sz="12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C7F5-442A-9F2D-E4F0FBDB4452}"/>
              </c:ext>
            </c:extLst>
          </c:dPt>
          <c:dPt>
            <c:idx val="1"/>
            <c:bubble3D val="0"/>
            <c:spPr>
              <a:solidFill>
                <a:srgbClr val="CCAB2B"/>
              </a:solidFill>
              <a:ln w="24907">
                <a:noFill/>
              </a:ln>
            </c:spPr>
            <c:extLst>
              <c:ext xmlns:c16="http://schemas.microsoft.com/office/drawing/2014/chart" uri="{C3380CC4-5D6E-409C-BE32-E72D297353CC}">
                <c16:uniqueId val="{00000003-C7F5-442A-9F2D-E4F0FBDB4452}"/>
              </c:ext>
            </c:extLst>
          </c:dPt>
          <c:dPt>
            <c:idx val="2"/>
            <c:bubble3D val="0"/>
            <c:spPr>
              <a:solidFill>
                <a:srgbClr val="7C3E20"/>
              </a:solidFill>
              <a:ln w="24907">
                <a:noFill/>
              </a:ln>
            </c:spPr>
            <c:extLst>
              <c:ext xmlns:c16="http://schemas.microsoft.com/office/drawing/2014/chart" uri="{C3380CC4-5D6E-409C-BE32-E72D297353CC}">
                <c16:uniqueId val="{00000005-C7F5-442A-9F2D-E4F0FBDB4452}"/>
              </c:ext>
            </c:extLst>
          </c:dPt>
          <c:dPt>
            <c:idx val="3"/>
            <c:bubble3D val="0"/>
            <c:spPr>
              <a:solidFill>
                <a:schemeClr val="bg1">
                  <a:lumMod val="75000"/>
                </a:schemeClr>
              </a:solidFill>
              <a:ln w="24907">
                <a:noFill/>
              </a:ln>
            </c:spPr>
            <c:extLst>
              <c:ext xmlns:c16="http://schemas.microsoft.com/office/drawing/2014/chart" uri="{C3380CC4-5D6E-409C-BE32-E72D297353CC}">
                <c16:uniqueId val="{00000007-C7F5-442A-9F2D-E4F0FBDB4452}"/>
              </c:ext>
            </c:extLst>
          </c:dPt>
          <c:dPt>
            <c:idx val="4"/>
            <c:bubble3D val="0"/>
            <c:spPr>
              <a:solidFill>
                <a:srgbClr val="7C3E20"/>
              </a:solidFill>
              <a:ln w="24907">
                <a:noFill/>
              </a:ln>
            </c:spPr>
            <c:extLst>
              <c:ext xmlns:c16="http://schemas.microsoft.com/office/drawing/2014/chart" uri="{C3380CC4-5D6E-409C-BE32-E72D297353CC}">
                <c16:uniqueId val="{00000009-C7F5-442A-9F2D-E4F0FBDB4452}"/>
              </c:ext>
            </c:extLst>
          </c:dPt>
          <c:dPt>
            <c:idx val="5"/>
            <c:bubble3D val="0"/>
            <c:spPr>
              <a:solidFill>
                <a:srgbClr val="CCAB27">
                  <a:alpha val="50000"/>
                </a:srgbClr>
              </a:solidFill>
              <a:ln w="24907">
                <a:noFill/>
              </a:ln>
            </c:spPr>
            <c:extLst>
              <c:ext xmlns:c16="http://schemas.microsoft.com/office/drawing/2014/chart" uri="{C3380CC4-5D6E-409C-BE32-E72D297353CC}">
                <c16:uniqueId val="{0000000B-C7F5-442A-9F2D-E4F0FBDB4452}"/>
              </c:ext>
            </c:extLst>
          </c:dPt>
          <c:dLbls>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F5-442A-9F2D-E4F0FBDB4452}"/>
                </c:ext>
              </c:extLst>
            </c:dLbl>
            <c:spPr>
              <a:noFill/>
              <a:ln>
                <a:noFill/>
              </a:ln>
              <a:effectLst/>
            </c:spPr>
            <c:txPr>
              <a:bodyPr wrap="square" lIns="38100" tIns="19050" rIns="38100" bIns="19050" anchor="ctr">
                <a:spAutoFit/>
              </a:bodyPr>
              <a:lstStyle/>
              <a:p>
                <a:pPr>
                  <a:defRPr sz="11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0.57999999999999996</c:v>
                </c:pt>
                <c:pt idx="1">
                  <c:v>0.28000000000000003</c:v>
                </c:pt>
                <c:pt idx="2">
                  <c:v>0.14000000000000001</c:v>
                </c:pt>
              </c:numCache>
            </c:numRef>
          </c:val>
          <c:extLst>
            <c:ext xmlns:c16="http://schemas.microsoft.com/office/drawing/2014/chart" uri="{C3380CC4-5D6E-409C-BE32-E72D297353CC}">
              <c16:uniqueId val="{0000000C-C7F5-442A-9F2D-E4F0FBDB445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44896855595920099"/>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0.57999999999999996</c:v>
                </c:pt>
                <c:pt idx="1">
                  <c:v>0.72199999999999998</c:v>
                </c:pt>
                <c:pt idx="2">
                  <c:v>0.64800000000000002</c:v>
                </c:pt>
                <c:pt idx="3">
                  <c:v>0.629</c:v>
                </c:pt>
                <c:pt idx="4">
                  <c:v>0.83699999999999997</c:v>
                </c:pt>
                <c:pt idx="5">
                  <c:v>0.78900000000000003</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C7F5-442A-9F2D-E4F0FBDB4452}"/>
              </c:ext>
            </c:extLst>
          </c:dPt>
          <c:dPt>
            <c:idx val="1"/>
            <c:bubble3D val="0"/>
            <c:spPr>
              <a:solidFill>
                <a:srgbClr val="CCAB2B"/>
              </a:solidFill>
              <a:ln w="24907">
                <a:noFill/>
              </a:ln>
            </c:spPr>
            <c:extLst>
              <c:ext xmlns:c16="http://schemas.microsoft.com/office/drawing/2014/chart" uri="{C3380CC4-5D6E-409C-BE32-E72D297353CC}">
                <c16:uniqueId val="{00000003-C7F5-442A-9F2D-E4F0FBDB4452}"/>
              </c:ext>
            </c:extLst>
          </c:dPt>
          <c:dPt>
            <c:idx val="2"/>
            <c:bubble3D val="0"/>
            <c:spPr>
              <a:solidFill>
                <a:srgbClr val="7C3E20"/>
              </a:solidFill>
              <a:ln w="24907">
                <a:noFill/>
              </a:ln>
            </c:spPr>
            <c:extLst>
              <c:ext xmlns:c16="http://schemas.microsoft.com/office/drawing/2014/chart" uri="{C3380CC4-5D6E-409C-BE32-E72D297353CC}">
                <c16:uniqueId val="{00000005-C7F5-442A-9F2D-E4F0FBDB4452}"/>
              </c:ext>
            </c:extLst>
          </c:dPt>
          <c:dPt>
            <c:idx val="3"/>
            <c:bubble3D val="0"/>
            <c:spPr>
              <a:solidFill>
                <a:schemeClr val="bg1">
                  <a:lumMod val="75000"/>
                </a:schemeClr>
              </a:solidFill>
              <a:ln w="24907">
                <a:noFill/>
              </a:ln>
            </c:spPr>
            <c:extLst>
              <c:ext xmlns:c16="http://schemas.microsoft.com/office/drawing/2014/chart" uri="{C3380CC4-5D6E-409C-BE32-E72D297353CC}">
                <c16:uniqueId val="{00000007-C7F5-442A-9F2D-E4F0FBDB4452}"/>
              </c:ext>
            </c:extLst>
          </c:dPt>
          <c:dPt>
            <c:idx val="4"/>
            <c:bubble3D val="0"/>
            <c:spPr>
              <a:solidFill>
                <a:srgbClr val="7C3E20"/>
              </a:solidFill>
              <a:ln w="24907">
                <a:noFill/>
              </a:ln>
            </c:spPr>
            <c:extLst>
              <c:ext xmlns:c16="http://schemas.microsoft.com/office/drawing/2014/chart" uri="{C3380CC4-5D6E-409C-BE32-E72D297353CC}">
                <c16:uniqueId val="{00000009-C7F5-442A-9F2D-E4F0FBDB4452}"/>
              </c:ext>
            </c:extLst>
          </c:dPt>
          <c:dPt>
            <c:idx val="5"/>
            <c:bubble3D val="0"/>
            <c:spPr>
              <a:solidFill>
                <a:srgbClr val="CCAB27">
                  <a:alpha val="50000"/>
                </a:srgbClr>
              </a:solidFill>
              <a:ln w="24907">
                <a:noFill/>
              </a:ln>
            </c:spPr>
            <c:extLst>
              <c:ext xmlns:c16="http://schemas.microsoft.com/office/drawing/2014/chart" uri="{C3380CC4-5D6E-409C-BE32-E72D297353CC}">
                <c16:uniqueId val="{0000000B-C7F5-442A-9F2D-E4F0FBDB4452}"/>
              </c:ext>
            </c:extLst>
          </c:dPt>
          <c:dLbls>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F5-442A-9F2D-E4F0FBDB4452}"/>
                </c:ext>
              </c:extLst>
            </c:dLbl>
            <c:spPr>
              <a:noFill/>
              <a:ln>
                <a:noFill/>
              </a:ln>
              <a:effectLst/>
            </c:spPr>
            <c:txPr>
              <a:bodyPr wrap="square" lIns="38100" tIns="19050" rIns="38100" bIns="19050" anchor="ctr">
                <a:spAutoFit/>
              </a:bodyPr>
              <a:lstStyle/>
              <a:p>
                <a:pPr>
                  <a:defRPr sz="11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0.48</c:v>
                </c:pt>
                <c:pt idx="1">
                  <c:v>0.33</c:v>
                </c:pt>
                <c:pt idx="2">
                  <c:v>0.2</c:v>
                </c:pt>
              </c:numCache>
            </c:numRef>
          </c:val>
          <c:extLst>
            <c:ext xmlns:c16="http://schemas.microsoft.com/office/drawing/2014/chart" uri="{C3380CC4-5D6E-409C-BE32-E72D297353CC}">
              <c16:uniqueId val="{0000000C-C7F5-442A-9F2D-E4F0FBDB445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6ADF-4351-BD31-AAFFD1886592}"/>
              </c:ext>
            </c:extLst>
          </c:dPt>
          <c:dPt>
            <c:idx val="1"/>
            <c:bubble3D val="0"/>
            <c:spPr>
              <a:solidFill>
                <a:srgbClr val="CCAB2B"/>
              </a:solidFill>
              <a:ln w="24907">
                <a:noFill/>
              </a:ln>
            </c:spPr>
            <c:extLst>
              <c:ext xmlns:c16="http://schemas.microsoft.com/office/drawing/2014/chart" uri="{C3380CC4-5D6E-409C-BE32-E72D297353CC}">
                <c16:uniqueId val="{00000003-6ADF-4351-BD31-AAFFD1886592}"/>
              </c:ext>
            </c:extLst>
          </c:dPt>
          <c:dPt>
            <c:idx val="2"/>
            <c:bubble3D val="0"/>
            <c:spPr>
              <a:solidFill>
                <a:srgbClr val="7C3E20"/>
              </a:solidFill>
              <a:ln w="24907">
                <a:noFill/>
              </a:ln>
            </c:spPr>
            <c:extLst>
              <c:ext xmlns:c16="http://schemas.microsoft.com/office/drawing/2014/chart" uri="{C3380CC4-5D6E-409C-BE32-E72D297353CC}">
                <c16:uniqueId val="{00000005-6ADF-4351-BD31-AAFFD1886592}"/>
              </c:ext>
            </c:extLst>
          </c:dPt>
          <c:dPt>
            <c:idx val="3"/>
            <c:bubble3D val="0"/>
            <c:spPr>
              <a:solidFill>
                <a:schemeClr val="bg1">
                  <a:lumMod val="75000"/>
                </a:schemeClr>
              </a:solidFill>
              <a:ln w="24907">
                <a:noFill/>
              </a:ln>
            </c:spPr>
            <c:extLst>
              <c:ext xmlns:c16="http://schemas.microsoft.com/office/drawing/2014/chart" uri="{C3380CC4-5D6E-409C-BE32-E72D297353CC}">
                <c16:uniqueId val="{00000007-6ADF-4351-BD31-AAFFD1886592}"/>
              </c:ext>
            </c:extLst>
          </c:dPt>
          <c:dPt>
            <c:idx val="4"/>
            <c:bubble3D val="0"/>
            <c:spPr>
              <a:solidFill>
                <a:srgbClr val="7C3E20"/>
              </a:solidFill>
              <a:ln w="24907">
                <a:noFill/>
              </a:ln>
            </c:spPr>
            <c:extLst>
              <c:ext xmlns:c16="http://schemas.microsoft.com/office/drawing/2014/chart" uri="{C3380CC4-5D6E-409C-BE32-E72D297353CC}">
                <c16:uniqueId val="{00000009-6ADF-4351-BD31-AAFFD1886592}"/>
              </c:ext>
            </c:extLst>
          </c:dPt>
          <c:dPt>
            <c:idx val="5"/>
            <c:bubble3D val="0"/>
            <c:spPr>
              <a:solidFill>
                <a:srgbClr val="CCAB27">
                  <a:alpha val="50000"/>
                </a:srgbClr>
              </a:solidFill>
              <a:ln w="24907">
                <a:noFill/>
              </a:ln>
            </c:spPr>
            <c:extLst>
              <c:ext xmlns:c16="http://schemas.microsoft.com/office/drawing/2014/chart" uri="{C3380CC4-5D6E-409C-BE32-E72D297353CC}">
                <c16:uniqueId val="{0000000B-6ADF-4351-BD31-AAFFD1886592}"/>
              </c:ext>
            </c:extLst>
          </c:dPt>
          <c:dLbls>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DF-4351-BD31-AAFFD1886592}"/>
                </c:ext>
              </c:extLst>
            </c:dLbl>
            <c:spPr>
              <a:noFill/>
              <a:ln>
                <a:noFill/>
              </a:ln>
              <a:effectLst/>
            </c:spPr>
            <c:txPr>
              <a:bodyPr wrap="square" lIns="38100" tIns="19050" rIns="38100" bIns="19050" anchor="ctr">
                <a:spAutoFit/>
              </a:bodyPr>
              <a:lstStyle/>
              <a:p>
                <a:pPr>
                  <a:defRPr sz="11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0.3</c:v>
                </c:pt>
                <c:pt idx="1">
                  <c:v>0.35</c:v>
                </c:pt>
                <c:pt idx="2">
                  <c:v>0.35</c:v>
                </c:pt>
              </c:numCache>
            </c:numRef>
          </c:val>
          <c:extLst>
            <c:ext xmlns:c16="http://schemas.microsoft.com/office/drawing/2014/chart" uri="{C3380CC4-5D6E-409C-BE32-E72D297353CC}">
              <c16:uniqueId val="{0000000C-6ADF-4351-BD31-AAFFD188659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27870890598116632"/>
          <c:w val="0.97064102317439915"/>
          <c:h val="0.50569231539813986"/>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0.57999999999999996</c:v>
                </c:pt>
                <c:pt idx="1">
                  <c:v>0.66200000000000003</c:v>
                </c:pt>
                <c:pt idx="2">
                  <c:v>0.54400000000000004</c:v>
                </c:pt>
                <c:pt idx="3">
                  <c:v>0.49</c:v>
                </c:pt>
                <c:pt idx="4">
                  <c:v>0.66700000000000004</c:v>
                </c:pt>
                <c:pt idx="5">
                  <c:v>0.6</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90496929699361E-2"/>
          <c:y val="0"/>
          <c:w val="0.97064102317439915"/>
          <c:h val="0.91086266373881042"/>
        </c:manualLayout>
      </c:layout>
      <c:barChart>
        <c:barDir val="col"/>
        <c:grouping val="clustered"/>
        <c:varyColors val="0"/>
        <c:ser>
          <c:idx val="1"/>
          <c:order val="0"/>
          <c:spPr>
            <a:solidFill>
              <a:srgbClr val="12567C"/>
            </a:solidFill>
            <a:ln w="9525">
              <a:solidFill>
                <a:schemeClr val="bg1"/>
              </a:solidFill>
            </a:ln>
          </c:spPr>
          <c:invertIfNegative val="0"/>
          <c:dPt>
            <c:idx val="1"/>
            <c:invertIfNegative val="0"/>
            <c:bubble3D val="0"/>
            <c:spPr>
              <a:solidFill>
                <a:srgbClr val="CCAB2B"/>
              </a:solidFill>
              <a:ln w="9525">
                <a:solidFill>
                  <a:schemeClr val="bg1"/>
                </a:solidFill>
              </a:ln>
            </c:spPr>
            <c:extLst>
              <c:ext xmlns:c16="http://schemas.microsoft.com/office/drawing/2014/chart" uri="{C3380CC4-5D6E-409C-BE32-E72D297353CC}">
                <c16:uniqueId val="{00000001-0F66-4407-A6AF-2698FDA81850}"/>
              </c:ext>
            </c:extLst>
          </c:dPt>
          <c:dPt>
            <c:idx val="2"/>
            <c:invertIfNegative val="0"/>
            <c:bubble3D val="0"/>
            <c:spPr>
              <a:solidFill>
                <a:srgbClr val="7C3E20"/>
              </a:solidFill>
              <a:ln w="9525">
                <a:solidFill>
                  <a:schemeClr val="bg1"/>
                </a:solidFill>
              </a:ln>
            </c:spPr>
            <c:extLst>
              <c:ext xmlns:c16="http://schemas.microsoft.com/office/drawing/2014/chart" uri="{C3380CC4-5D6E-409C-BE32-E72D297353CC}">
                <c16:uniqueId val="{00000000-FC56-4819-9395-594D46807F0D}"/>
              </c:ext>
            </c:extLst>
          </c:dPt>
          <c:dPt>
            <c:idx val="3"/>
            <c:invertIfNegative val="0"/>
            <c:bubble3D val="0"/>
            <c:spPr>
              <a:solidFill>
                <a:schemeClr val="bg1">
                  <a:lumMod val="75000"/>
                </a:schemeClr>
              </a:solidFill>
              <a:ln w="9525">
                <a:solidFill>
                  <a:schemeClr val="bg1"/>
                </a:solidFill>
              </a:ln>
            </c:spPr>
            <c:extLst>
              <c:ext xmlns:c16="http://schemas.microsoft.com/office/drawing/2014/chart" uri="{C3380CC4-5D6E-409C-BE32-E72D297353CC}">
                <c16:uniqueId val="{00000001-FC56-4819-9395-594D46807F0D}"/>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Contributions of people from different races, ethnicities, religions, and sexual orientations make my local community stronger</c:v>
                </c:pt>
                <c:pt idx="1">
                  <c:v>I have a lot in common with people in my community who are from different backgrounds than me</c:v>
                </c:pt>
                <c:pt idx="2">
                  <c:v>Many people are too focused on things that happened to people of color in the past, using it as an excuse for not moving forward</c:v>
                </c:pt>
                <c:pt idx="3">
                  <c:v>Racism and discrimination are largely things of the past and don’t affect the lives of people in my local community today</c:v>
                </c:pt>
              </c:strCache>
            </c:strRef>
          </c:cat>
          <c:val>
            <c:numRef>
              <c:f>Sheet1!$B$3:$B$6</c:f>
              <c:numCache>
                <c:formatCode>0%</c:formatCode>
                <c:ptCount val="4"/>
                <c:pt idx="0">
                  <c:v>0.72840660416092817</c:v>
                </c:pt>
                <c:pt idx="1">
                  <c:v>0.59375140968776774</c:v>
                </c:pt>
                <c:pt idx="2">
                  <c:v>0.53259529169244535</c:v>
                </c:pt>
                <c:pt idx="3">
                  <c:v>0.18020059735452404</c:v>
                </c:pt>
              </c:numCache>
            </c:numRef>
          </c:val>
          <c:extLst>
            <c:ext xmlns:c15="http://schemas.microsoft.com/office/drawing/2012/chart" uri="{02D57815-91ED-43cb-92C2-25804820EDAC}">
              <c15:filteredSeriesTitle>
                <c15:tx>
                  <c:strRef>
                    <c:extLst>
                      <c:ext uri="{02D57815-91ED-43cb-92C2-25804820EDAC}">
                        <c15:formulaRef>
                          <c15:sqref>Sheet1!$B$2</c15:sqref>
                        </c15:formulaRef>
                      </c:ext>
                    </c:extLst>
                    <c:strCache>
                      <c:ptCount val="1"/>
                    </c:strCache>
                  </c:strRef>
                </c15:tx>
              </c15:filteredSeriesTitle>
            </c:ex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16526138710328861"/>
          <c:w val="0.97064102317439915"/>
          <c:h val="0.6191398342760176"/>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0.3</c:v>
                </c:pt>
                <c:pt idx="1">
                  <c:v>0.56399999999999995</c:v>
                </c:pt>
                <c:pt idx="2">
                  <c:v>0.41099999999999998</c:v>
                </c:pt>
                <c:pt idx="3">
                  <c:v>0.38500000000000001</c:v>
                </c:pt>
                <c:pt idx="4">
                  <c:v>0.38800000000000001</c:v>
                </c:pt>
                <c:pt idx="5">
                  <c:v>0.47399999999999998</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12474441607547514"/>
          <c:w val="0.98227645283521636"/>
          <c:h val="0.65965680530383097"/>
        </c:manualLayout>
      </c:layout>
      <c:barChart>
        <c:barDir val="col"/>
        <c:grouping val="clustered"/>
        <c:varyColors val="0"/>
        <c:ser>
          <c:idx val="1"/>
          <c:order val="0"/>
          <c:spPr>
            <a:solidFill>
              <a:srgbClr val="12567C"/>
            </a:solidFill>
            <a:ln w="9525">
              <a:solidFill>
                <a:schemeClr val="bg1"/>
              </a:solidFill>
            </a:ln>
          </c:spPr>
          <c:invertIfNegative val="0"/>
          <c:dPt>
            <c:idx val="0"/>
            <c:invertIfNegative val="0"/>
            <c:bubble3D val="0"/>
            <c:extLst>
              <c:ext xmlns:c16="http://schemas.microsoft.com/office/drawing/2014/chart" uri="{C3380CC4-5D6E-409C-BE32-E72D297353CC}">
                <c16:uniqueId val="{00000000-0F66-4407-A6AF-2698FDA81850}"/>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You are a member of the LGBTQ+ community *</c:v>
                </c:pt>
                <c:pt idx="1">
                  <c:v>You have a disability or accessibility needs *</c:v>
                </c:pt>
                <c:pt idx="2">
                  <c:v>You are deaf or hard of hearing *</c:v>
                </c:pt>
                <c:pt idx="3">
                  <c:v>Of your race/ethnicity</c:v>
                </c:pt>
                <c:pt idx="4">
                  <c:v>Of your gender</c:v>
                </c:pt>
                <c:pt idx="5">
                  <c:v>Of your religion</c:v>
                </c:pt>
              </c:strCache>
            </c:strRef>
          </c:cat>
          <c:val>
            <c:numRef>
              <c:f>Sheet1!$B$3:$B$8</c:f>
              <c:numCache>
                <c:formatCode>0%</c:formatCode>
                <c:ptCount val="6"/>
                <c:pt idx="0">
                  <c:v>0.47399999999999998</c:v>
                </c:pt>
                <c:pt idx="1">
                  <c:v>0.34499999999999997</c:v>
                </c:pt>
                <c:pt idx="2">
                  <c:v>0.20200000000000001</c:v>
                </c:pt>
                <c:pt idx="3">
                  <c:v>0.25833581828270913</c:v>
                </c:pt>
                <c:pt idx="4">
                  <c:v>0.19279826052149121</c:v>
                </c:pt>
                <c:pt idx="5">
                  <c:v>8.9342330556105035E-2</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32115029244978E-2"/>
          <c:y val="0.18637806672794194"/>
          <c:w val="0.98546788497075499"/>
          <c:h val="0.60293368392742797"/>
        </c:manualLayout>
      </c:layout>
      <c:barChart>
        <c:barDir val="col"/>
        <c:grouping val="clustered"/>
        <c:varyColors val="0"/>
        <c:ser>
          <c:idx val="1"/>
          <c:order val="0"/>
          <c:tx>
            <c:strRef>
              <c:f>Sheet1!$B$2</c:f>
              <c:strCache>
                <c:ptCount val="1"/>
              </c:strCache>
            </c:strRef>
          </c:tx>
          <c:spPr>
            <a:solidFill>
              <a:srgbClr val="12567C"/>
            </a:solidFill>
            <a:ln w="9525">
              <a:solidFill>
                <a:schemeClr val="bg1"/>
              </a:solidFill>
            </a:ln>
          </c:spPr>
          <c:invertIfNegative val="0"/>
          <c:dPt>
            <c:idx val="0"/>
            <c:invertIfNegative val="0"/>
            <c:bubble3D val="0"/>
            <c:extLst>
              <c:ext xmlns:c16="http://schemas.microsoft.com/office/drawing/2014/chart" uri="{C3380CC4-5D6E-409C-BE32-E72D297353CC}">
                <c16:uniqueId val="{00000000-0F66-4407-A6AF-2698FDA81850}"/>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You are a member of the LGBTQ+ community *</c:v>
                </c:pt>
                <c:pt idx="1">
                  <c:v>You have a disability or accessibility needs *</c:v>
                </c:pt>
                <c:pt idx="2">
                  <c:v>You are deaf or hard of hearing *</c:v>
                </c:pt>
                <c:pt idx="3">
                  <c:v>Of your race/ethnicity</c:v>
                </c:pt>
                <c:pt idx="4">
                  <c:v>Of your gender</c:v>
                </c:pt>
                <c:pt idx="5">
                  <c:v>Of your religion</c:v>
                </c:pt>
              </c:strCache>
            </c:strRef>
          </c:cat>
          <c:val>
            <c:numRef>
              <c:f>Sheet1!$B$3:$B$8</c:f>
              <c:numCache>
                <c:formatCode>###0%</c:formatCode>
                <c:ptCount val="6"/>
                <c:pt idx="0">
                  <c:v>0.45300000000000001</c:v>
                </c:pt>
                <c:pt idx="1">
                  <c:v>0.375</c:v>
                </c:pt>
                <c:pt idx="2">
                  <c:v>0.33700000000000002</c:v>
                </c:pt>
                <c:pt idx="3">
                  <c:v>0.26500000000000001</c:v>
                </c:pt>
                <c:pt idx="4">
                  <c:v>0.17899999999999999</c:v>
                </c:pt>
                <c:pt idx="5">
                  <c:v>0.11</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90496929699361E-2"/>
          <c:y val="0"/>
          <c:w val="0.97064102317439915"/>
          <c:h val="0.91086266373881042"/>
        </c:manualLayout>
      </c:layout>
      <c:barChart>
        <c:barDir val="col"/>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I have had people make an inappropriate joke that relates to my race/ethnicity, religion, gender, sexuality, or physical/intellectual ability</c:v>
                </c:pt>
                <c:pt idx="1">
                  <c:v>I have feared someone would verbally attack me  </c:v>
                </c:pt>
                <c:pt idx="2">
                  <c:v>I have had people act uncomfortable around me  </c:v>
                </c:pt>
                <c:pt idx="3">
                  <c:v>I have feared someone would physically attack me  </c:v>
                </c:pt>
                <c:pt idx="4">
                  <c:v>I have had people post negative things about me online  </c:v>
                </c:pt>
              </c:strCache>
            </c:strRef>
          </c:cat>
          <c:val>
            <c:numRef>
              <c:f>Sheet1!$B$3:$B$7</c:f>
              <c:numCache>
                <c:formatCode>###0.0%</c:formatCode>
                <c:ptCount val="5"/>
                <c:pt idx="0">
                  <c:v>0.25775673852445413</c:v>
                </c:pt>
                <c:pt idx="1">
                  <c:v>0.21855324646208638</c:v>
                </c:pt>
                <c:pt idx="2">
                  <c:v>0.20954542615748037</c:v>
                </c:pt>
                <c:pt idx="3">
                  <c:v>0.17628130555539104</c:v>
                </c:pt>
                <c:pt idx="4">
                  <c:v>0.12364762127752024</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l"/>
        <c:numFmt formatCode="###0.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At my home</c:v>
                </c:pt>
                <c:pt idx="1">
                  <c:v>Somewhere else</c:v>
                </c:pt>
                <c:pt idx="2">
                  <c:v>By the healthcare system</c:v>
                </c:pt>
                <c:pt idx="3">
                  <c:v>By the police/law enforcement</c:v>
                </c:pt>
                <c:pt idx="4">
                  <c:v>Online</c:v>
                </c:pt>
                <c:pt idx="5">
                  <c:v>At school/college</c:v>
                </c:pt>
                <c:pt idx="6">
                  <c:v>In my neighborhood</c:v>
                </c:pt>
                <c:pt idx="7">
                  <c:v>In something I have seen 
in the media</c:v>
                </c:pt>
                <c:pt idx="8">
                  <c:v>At my job</c:v>
                </c:pt>
                <c:pt idx="9">
                  <c:v>While shopping, eating 
at a restaurant, etc.</c:v>
                </c:pt>
              </c:strCache>
            </c:strRef>
          </c:cat>
          <c:val>
            <c:numRef>
              <c:f>Sheet1!$B$3:$B$12</c:f>
              <c:numCache>
                <c:formatCode>0%</c:formatCode>
                <c:ptCount val="10"/>
                <c:pt idx="0">
                  <c:v>0.10294658381938163</c:v>
                </c:pt>
                <c:pt idx="1">
                  <c:v>0.1357479326763173</c:v>
                </c:pt>
                <c:pt idx="2">
                  <c:v>0.19358645917647047</c:v>
                </c:pt>
                <c:pt idx="3">
                  <c:v>0.23851038963023144</c:v>
                </c:pt>
                <c:pt idx="4">
                  <c:v>0.25204298524876978</c:v>
                </c:pt>
                <c:pt idx="5">
                  <c:v>0.25475314122981013</c:v>
                </c:pt>
                <c:pt idx="6">
                  <c:v>0.34082002980196668</c:v>
                </c:pt>
                <c:pt idx="7">
                  <c:v>0.36135270923859741</c:v>
                </c:pt>
                <c:pt idx="8">
                  <c:v>0.44997880437649651</c:v>
                </c:pt>
                <c:pt idx="9">
                  <c:v>0.50863625736970464</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28-4395-8E14-C4AD28760268}"/>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8-4395-8E14-C4AD28760268}"/>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At my home</c:v>
                </c:pt>
                <c:pt idx="1">
                  <c:v>By the healthcare system</c:v>
                </c:pt>
                <c:pt idx="2">
                  <c:v>At school/college</c:v>
                </c:pt>
                <c:pt idx="3">
                  <c:v>Online</c:v>
                </c:pt>
                <c:pt idx="4">
                  <c:v>Somewhere else</c:v>
                </c:pt>
                <c:pt idx="5">
                  <c:v>At my job</c:v>
                </c:pt>
                <c:pt idx="6">
                  <c:v>By the police/law enforcement</c:v>
                </c:pt>
                <c:pt idx="7">
                  <c:v>In my neighborhood</c:v>
                </c:pt>
                <c:pt idx="8">
                  <c:v>In something I have seen 
in the media</c:v>
                </c:pt>
                <c:pt idx="9">
                  <c:v>While shopping, eating 
at a restaurant, etc.</c:v>
                </c:pt>
              </c:strCache>
            </c:strRef>
          </c:cat>
          <c:val>
            <c:numRef>
              <c:f>Sheet1!$B$3:$B$12</c:f>
              <c:numCache>
                <c:formatCode>0%</c:formatCode>
                <c:ptCount val="10"/>
                <c:pt idx="0">
                  <c:v>0.12838443390011661</c:v>
                </c:pt>
                <c:pt idx="1">
                  <c:v>0.14160768905470664</c:v>
                </c:pt>
                <c:pt idx="2">
                  <c:v>0.19608624258679724</c:v>
                </c:pt>
                <c:pt idx="3">
                  <c:v>0.21279707035714282</c:v>
                </c:pt>
                <c:pt idx="4">
                  <c:v>0.21698028072371012</c:v>
                </c:pt>
                <c:pt idx="5">
                  <c:v>0.24105856947545534</c:v>
                </c:pt>
                <c:pt idx="6">
                  <c:v>0.26102741202870661</c:v>
                </c:pt>
                <c:pt idx="7">
                  <c:v>0.26933580518381495</c:v>
                </c:pt>
                <c:pt idx="8">
                  <c:v>0.30106906262529015</c:v>
                </c:pt>
                <c:pt idx="9">
                  <c:v>0.52235816897940601</c:v>
                </c:pt>
              </c:numCache>
            </c:numRef>
          </c:val>
          <c:extLst>
            <c:ext xmlns:c16="http://schemas.microsoft.com/office/drawing/2014/chart" uri="{C3380CC4-5D6E-409C-BE32-E72D297353CC}">
              <c16:uniqueId val="{00000002-2028-4395-8E14-C4AD28760268}"/>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By the healthcare system</c:v>
                </c:pt>
                <c:pt idx="1">
                  <c:v>By the police/law enforcement</c:v>
                </c:pt>
                <c:pt idx="2">
                  <c:v>At my home</c:v>
                </c:pt>
                <c:pt idx="3">
                  <c:v>While shopping, eating 
at a restaurant, etc.</c:v>
                </c:pt>
                <c:pt idx="4">
                  <c:v>In my neighborhood</c:v>
                </c:pt>
                <c:pt idx="5">
                  <c:v>Somewhere else</c:v>
                </c:pt>
                <c:pt idx="6">
                  <c:v>At school/college</c:v>
                </c:pt>
                <c:pt idx="7">
                  <c:v>In something I have seen 
in the media</c:v>
                </c:pt>
                <c:pt idx="8">
                  <c:v>Online</c:v>
                </c:pt>
                <c:pt idx="9">
                  <c:v>At my job</c:v>
                </c:pt>
              </c:strCache>
            </c:strRef>
          </c:cat>
          <c:val>
            <c:numRef>
              <c:f>Sheet1!$B$3:$B$12</c:f>
              <c:numCache>
                <c:formatCode>0%</c:formatCode>
                <c:ptCount val="10"/>
                <c:pt idx="0">
                  <c:v>3.6328911696539061E-2</c:v>
                </c:pt>
                <c:pt idx="1">
                  <c:v>7.9430456598030857E-2</c:v>
                </c:pt>
                <c:pt idx="2">
                  <c:v>0.18472457801497022</c:v>
                </c:pt>
                <c:pt idx="3">
                  <c:v>0.22440413838820375</c:v>
                </c:pt>
                <c:pt idx="4">
                  <c:v>0.23514720285178561</c:v>
                </c:pt>
                <c:pt idx="5">
                  <c:v>0.2389480242659571</c:v>
                </c:pt>
                <c:pt idx="6">
                  <c:v>0.27528615399533202</c:v>
                </c:pt>
                <c:pt idx="7">
                  <c:v>0.29842180351985731</c:v>
                </c:pt>
                <c:pt idx="8">
                  <c:v>0.34230435332534609</c:v>
                </c:pt>
                <c:pt idx="9">
                  <c:v>0.4188322608797983</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28-4395-8E14-C4AD28760268}"/>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8-4395-8E14-C4AD28760268}"/>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By the police/law enforcement</c:v>
                </c:pt>
                <c:pt idx="1">
                  <c:v>By the healthcare system</c:v>
                </c:pt>
                <c:pt idx="2">
                  <c:v>At my home</c:v>
                </c:pt>
                <c:pt idx="3">
                  <c:v>Somewhere else</c:v>
                </c:pt>
                <c:pt idx="4">
                  <c:v>At school/college</c:v>
                </c:pt>
                <c:pt idx="5">
                  <c:v>Online</c:v>
                </c:pt>
                <c:pt idx="6">
                  <c:v>In my neighborhood</c:v>
                </c:pt>
                <c:pt idx="7">
                  <c:v>In something I have seen 
in the media</c:v>
                </c:pt>
                <c:pt idx="8">
                  <c:v>While shopping, eating 
at a restaurant, etc.</c:v>
                </c:pt>
                <c:pt idx="9">
                  <c:v>At my job</c:v>
                </c:pt>
              </c:strCache>
            </c:strRef>
          </c:cat>
          <c:val>
            <c:numRef>
              <c:f>Sheet1!$B$3:$B$12</c:f>
              <c:numCache>
                <c:formatCode>0%</c:formatCode>
                <c:ptCount val="10"/>
                <c:pt idx="0">
                  <c:v>8.2377521440137505E-2</c:v>
                </c:pt>
                <c:pt idx="1">
                  <c:v>9.6503962948366676E-2</c:v>
                </c:pt>
                <c:pt idx="2">
                  <c:v>0.18394108786088623</c:v>
                </c:pt>
                <c:pt idx="3">
                  <c:v>0.19240825153138308</c:v>
                </c:pt>
                <c:pt idx="4">
                  <c:v>0.19620127147056368</c:v>
                </c:pt>
                <c:pt idx="5">
                  <c:v>0.26358789458940363</c:v>
                </c:pt>
                <c:pt idx="6">
                  <c:v>0.29042035529565041</c:v>
                </c:pt>
                <c:pt idx="7">
                  <c:v>0.31360857110058521</c:v>
                </c:pt>
                <c:pt idx="8">
                  <c:v>0.3684492672363609</c:v>
                </c:pt>
                <c:pt idx="9">
                  <c:v>0.47427855942184444</c:v>
                </c:pt>
              </c:numCache>
            </c:numRef>
          </c:val>
          <c:extLst>
            <c:ext xmlns:c16="http://schemas.microsoft.com/office/drawing/2014/chart" uri="{C3380CC4-5D6E-409C-BE32-E72D297353CC}">
              <c16:uniqueId val="{00000002-2028-4395-8E14-C4AD28760268}"/>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Somewhere else</c:v>
                </c:pt>
                <c:pt idx="1">
                  <c:v>At my home</c:v>
                </c:pt>
                <c:pt idx="2">
                  <c:v>By the healthcare system</c:v>
                </c:pt>
                <c:pt idx="3">
                  <c:v>At school/college</c:v>
                </c:pt>
                <c:pt idx="4">
                  <c:v>By the police/law enforcement</c:v>
                </c:pt>
                <c:pt idx="5">
                  <c:v>At my job</c:v>
                </c:pt>
                <c:pt idx="6">
                  <c:v>In something I have seen 
in the media</c:v>
                </c:pt>
                <c:pt idx="7">
                  <c:v>While shopping, eating 
at a restaurant, etc.</c:v>
                </c:pt>
                <c:pt idx="8">
                  <c:v>In my neighborhood</c:v>
                </c:pt>
                <c:pt idx="9">
                  <c:v>Online</c:v>
                </c:pt>
              </c:strCache>
            </c:strRef>
          </c:cat>
          <c:val>
            <c:numRef>
              <c:f>Sheet1!$B$3:$B$12</c:f>
              <c:numCache>
                <c:formatCode>0%</c:formatCode>
                <c:ptCount val="10"/>
                <c:pt idx="0">
                  <c:v>0.12362323379842464</c:v>
                </c:pt>
                <c:pt idx="1">
                  <c:v>0.29957068006917048</c:v>
                </c:pt>
                <c:pt idx="2">
                  <c:v>0.30623713373693862</c:v>
                </c:pt>
                <c:pt idx="3">
                  <c:v>0.370669721860519</c:v>
                </c:pt>
                <c:pt idx="4">
                  <c:v>0.38088908896958901</c:v>
                </c:pt>
                <c:pt idx="5">
                  <c:v>0.40856398876235983</c:v>
                </c:pt>
                <c:pt idx="6">
                  <c:v>0.46272881920277309</c:v>
                </c:pt>
                <c:pt idx="7">
                  <c:v>0.46833562350974445</c:v>
                </c:pt>
                <c:pt idx="8">
                  <c:v>0.47621482110156693</c:v>
                </c:pt>
                <c:pt idx="9">
                  <c:v>0.51129534658031917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28-4395-8E14-C4AD28760268}"/>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8-4395-8E14-C4AD28760268}"/>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Somewhere else</c:v>
                </c:pt>
                <c:pt idx="1">
                  <c:v>By the police/law enforcement</c:v>
                </c:pt>
                <c:pt idx="2">
                  <c:v>At my home</c:v>
                </c:pt>
                <c:pt idx="3">
                  <c:v>At school/college</c:v>
                </c:pt>
                <c:pt idx="4">
                  <c:v>Online</c:v>
                </c:pt>
                <c:pt idx="5">
                  <c:v>In something I have seen 
in the media</c:v>
                </c:pt>
                <c:pt idx="6">
                  <c:v>At my job</c:v>
                </c:pt>
                <c:pt idx="7">
                  <c:v>By the healthcare system</c:v>
                </c:pt>
                <c:pt idx="8">
                  <c:v>While shopping, eating 
at a restaurant, etc.</c:v>
                </c:pt>
                <c:pt idx="9">
                  <c:v>In my neighborhood</c:v>
                </c:pt>
              </c:strCache>
            </c:strRef>
          </c:cat>
          <c:val>
            <c:numRef>
              <c:f>Sheet1!$B$3:$B$12</c:f>
              <c:numCache>
                <c:formatCode>0%</c:formatCode>
                <c:ptCount val="10"/>
                <c:pt idx="0">
                  <c:v>7.7530837054523571E-2</c:v>
                </c:pt>
                <c:pt idx="1">
                  <c:v>0.18465202799582756</c:v>
                </c:pt>
                <c:pt idx="2">
                  <c:v>0.19155720332784798</c:v>
                </c:pt>
                <c:pt idx="3">
                  <c:v>0.23498209677001203</c:v>
                </c:pt>
                <c:pt idx="4">
                  <c:v>0.30176715901119722</c:v>
                </c:pt>
                <c:pt idx="5">
                  <c:v>0.34017952424487197</c:v>
                </c:pt>
                <c:pt idx="6">
                  <c:v>0.34104357937539864</c:v>
                </c:pt>
                <c:pt idx="7">
                  <c:v>0.34624532166240918</c:v>
                </c:pt>
                <c:pt idx="8">
                  <c:v>0.42763272677832814</c:v>
                </c:pt>
                <c:pt idx="9">
                  <c:v>0.52491592845021429</c:v>
                </c:pt>
              </c:numCache>
            </c:numRef>
          </c:val>
          <c:extLst>
            <c:ext xmlns:c16="http://schemas.microsoft.com/office/drawing/2014/chart" uri="{C3380CC4-5D6E-409C-BE32-E72D297353CC}">
              <c16:uniqueId val="{00000002-2028-4395-8E14-C4AD28760268}"/>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16931308420606994"/>
          <c:w val="0.97064102317439915"/>
          <c:h val="0.61508813717323618"/>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0.59</c:v>
                </c:pt>
                <c:pt idx="1">
                  <c:v>0.622</c:v>
                </c:pt>
                <c:pt idx="2">
                  <c:v>0.63700000000000001</c:v>
                </c:pt>
                <c:pt idx="3">
                  <c:v>0.64500000000000002</c:v>
                </c:pt>
                <c:pt idx="4">
                  <c:v>0.64600000000000002</c:v>
                </c:pt>
                <c:pt idx="5">
                  <c:v>0.72</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At my home</c:v>
                </c:pt>
                <c:pt idx="1">
                  <c:v>Somewhere else</c:v>
                </c:pt>
                <c:pt idx="2">
                  <c:v>At school/college</c:v>
                </c:pt>
                <c:pt idx="3">
                  <c:v>By the healthcare system</c:v>
                </c:pt>
                <c:pt idx="4">
                  <c:v>By the police/law enforcement</c:v>
                </c:pt>
                <c:pt idx="5">
                  <c:v>In my neighborhood</c:v>
                </c:pt>
                <c:pt idx="6">
                  <c:v>In something I have seen 
in the media</c:v>
                </c:pt>
                <c:pt idx="7">
                  <c:v>Online</c:v>
                </c:pt>
                <c:pt idx="8">
                  <c:v>While shopping, eating 
at a restaurant, etc.</c:v>
                </c:pt>
                <c:pt idx="9">
                  <c:v>At my job</c:v>
                </c:pt>
              </c:strCache>
            </c:strRef>
          </c:cat>
          <c:val>
            <c:numRef>
              <c:f>Sheet1!$B$3:$B$12</c:f>
              <c:numCache>
                <c:formatCode>0%</c:formatCode>
                <c:ptCount val="10"/>
                <c:pt idx="0">
                  <c:v>0.12159773084344916</c:v>
                </c:pt>
                <c:pt idx="1">
                  <c:v>0.12383852306994153</c:v>
                </c:pt>
                <c:pt idx="2">
                  <c:v>0.1439730850633798</c:v>
                </c:pt>
                <c:pt idx="3">
                  <c:v>0.23217993557384081</c:v>
                </c:pt>
                <c:pt idx="4">
                  <c:v>0.24335374892795586</c:v>
                </c:pt>
                <c:pt idx="5">
                  <c:v>0.26814880747126957</c:v>
                </c:pt>
                <c:pt idx="6">
                  <c:v>0.32048603117561714</c:v>
                </c:pt>
                <c:pt idx="7">
                  <c:v>0.32329901433204322</c:v>
                </c:pt>
                <c:pt idx="8">
                  <c:v>0.39167876144254093</c:v>
                </c:pt>
                <c:pt idx="9">
                  <c:v>0.51612174623730755</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28-4395-8E14-C4AD28760268}"/>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8-4395-8E14-C4AD28760268}"/>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At my home</c:v>
                </c:pt>
                <c:pt idx="1">
                  <c:v>Somewhere else</c:v>
                </c:pt>
                <c:pt idx="2">
                  <c:v>By the healthcare system</c:v>
                </c:pt>
                <c:pt idx="3">
                  <c:v>At school/college</c:v>
                </c:pt>
                <c:pt idx="4">
                  <c:v>By the police/law enforcement</c:v>
                </c:pt>
                <c:pt idx="5">
                  <c:v>Online</c:v>
                </c:pt>
                <c:pt idx="6">
                  <c:v>In something I have seen 
in the media</c:v>
                </c:pt>
                <c:pt idx="7">
                  <c:v>At my job</c:v>
                </c:pt>
                <c:pt idx="8">
                  <c:v>While shopping, eating 
at a restaurant, etc.</c:v>
                </c:pt>
                <c:pt idx="9">
                  <c:v>In my neighborhood</c:v>
                </c:pt>
              </c:strCache>
            </c:strRef>
          </c:cat>
          <c:val>
            <c:numRef>
              <c:f>Sheet1!$B$3:$B$12</c:f>
              <c:numCache>
                <c:formatCode>0%</c:formatCode>
                <c:ptCount val="10"/>
                <c:pt idx="0">
                  <c:v>0.16499166185406705</c:v>
                </c:pt>
                <c:pt idx="1">
                  <c:v>0.1914550617022181</c:v>
                </c:pt>
                <c:pt idx="2">
                  <c:v>0.19174657291900554</c:v>
                </c:pt>
                <c:pt idx="3">
                  <c:v>0.21686572673040733</c:v>
                </c:pt>
                <c:pt idx="4">
                  <c:v>0.24524794401967631</c:v>
                </c:pt>
                <c:pt idx="5">
                  <c:v>0.25899018317990052</c:v>
                </c:pt>
                <c:pt idx="6">
                  <c:v>0.37131305311268997</c:v>
                </c:pt>
                <c:pt idx="7">
                  <c:v>0.39173898126059981</c:v>
                </c:pt>
                <c:pt idx="8">
                  <c:v>0.47433803459743723</c:v>
                </c:pt>
                <c:pt idx="9">
                  <c:v>0.51934489746578105</c:v>
                </c:pt>
              </c:numCache>
            </c:numRef>
          </c:val>
          <c:extLst>
            <c:ext xmlns:c16="http://schemas.microsoft.com/office/drawing/2014/chart" uri="{C3380CC4-5D6E-409C-BE32-E72D297353CC}">
              <c16:uniqueId val="{00000002-2028-4395-8E14-C4AD28760268}"/>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By the police/law enforcement</c:v>
                </c:pt>
                <c:pt idx="1">
                  <c:v>At school/college</c:v>
                </c:pt>
                <c:pt idx="2">
                  <c:v>At my home</c:v>
                </c:pt>
                <c:pt idx="3">
                  <c:v>Online</c:v>
                </c:pt>
                <c:pt idx="4">
                  <c:v>In something I have seen 
in the media</c:v>
                </c:pt>
                <c:pt idx="5">
                  <c:v>At my job</c:v>
                </c:pt>
                <c:pt idx="6">
                  <c:v>Somewhere else</c:v>
                </c:pt>
                <c:pt idx="7">
                  <c:v>In my neighborhood</c:v>
                </c:pt>
                <c:pt idx="8">
                  <c:v>While shopping, eating 
at a restaurant, etc.</c:v>
                </c:pt>
                <c:pt idx="9">
                  <c:v>By the healthcare system</c:v>
                </c:pt>
              </c:strCache>
            </c:strRef>
          </c:cat>
          <c:val>
            <c:numRef>
              <c:f>Sheet1!$B$3:$B$12</c:f>
              <c:numCache>
                <c:formatCode>0%</c:formatCode>
                <c:ptCount val="10"/>
                <c:pt idx="0">
                  <c:v>0.16651193763082481</c:v>
                </c:pt>
                <c:pt idx="1">
                  <c:v>0.16820630924016952</c:v>
                </c:pt>
                <c:pt idx="2">
                  <c:v>0.19610155373895469</c:v>
                </c:pt>
                <c:pt idx="3">
                  <c:v>0.20524513899504235</c:v>
                </c:pt>
                <c:pt idx="4">
                  <c:v>0.24064383826173824</c:v>
                </c:pt>
                <c:pt idx="5">
                  <c:v>0.24906887048246987</c:v>
                </c:pt>
                <c:pt idx="6">
                  <c:v>0.29063982550720696</c:v>
                </c:pt>
                <c:pt idx="7">
                  <c:v>0.35876029548703953</c:v>
                </c:pt>
                <c:pt idx="8">
                  <c:v>0.45112036542000344</c:v>
                </c:pt>
                <c:pt idx="9">
                  <c:v>0.48347785486088218</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28-4395-8E14-C4AD28760268}"/>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8-4395-8E14-C4AD28760268}"/>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In something I have seen 
in the media</c:v>
                </c:pt>
                <c:pt idx="1">
                  <c:v>Online</c:v>
                </c:pt>
                <c:pt idx="2">
                  <c:v>Somewhere else</c:v>
                </c:pt>
                <c:pt idx="3">
                  <c:v>At my home</c:v>
                </c:pt>
                <c:pt idx="4">
                  <c:v>By the police/law enforcement</c:v>
                </c:pt>
                <c:pt idx="5">
                  <c:v>At school/college</c:v>
                </c:pt>
                <c:pt idx="6">
                  <c:v>By the healthcare system</c:v>
                </c:pt>
                <c:pt idx="7">
                  <c:v>At my job</c:v>
                </c:pt>
                <c:pt idx="8">
                  <c:v>While shopping, eating 
at a restaurant, etc.</c:v>
                </c:pt>
                <c:pt idx="9">
                  <c:v>In my neighborhood</c:v>
                </c:pt>
              </c:strCache>
            </c:strRef>
          </c:cat>
          <c:val>
            <c:numRef>
              <c:f>Sheet1!$B$3:$B$12</c:f>
              <c:numCache>
                <c:formatCode>0%</c:formatCode>
                <c:ptCount val="10"/>
                <c:pt idx="0">
                  <c:v>0.12161412708443542</c:v>
                </c:pt>
                <c:pt idx="1">
                  <c:v>0.16201555607293316</c:v>
                </c:pt>
                <c:pt idx="2">
                  <c:v>0.18743550887864444</c:v>
                </c:pt>
                <c:pt idx="3">
                  <c:v>0.2014763628003183</c:v>
                </c:pt>
                <c:pt idx="4">
                  <c:v>0.25696049387240105</c:v>
                </c:pt>
                <c:pt idx="5">
                  <c:v>0.25875147008985672</c:v>
                </c:pt>
                <c:pt idx="6">
                  <c:v>0.32067499946789402</c:v>
                </c:pt>
                <c:pt idx="7">
                  <c:v>0.32813102215528256</c:v>
                </c:pt>
                <c:pt idx="8">
                  <c:v>0.3573722546130797</c:v>
                </c:pt>
                <c:pt idx="9">
                  <c:v>0.43170184165314196</c:v>
                </c:pt>
              </c:numCache>
            </c:numRef>
          </c:val>
          <c:extLst>
            <c:ext xmlns:c16="http://schemas.microsoft.com/office/drawing/2014/chart" uri="{C3380CC4-5D6E-409C-BE32-E72D297353CC}">
              <c16:uniqueId val="{00000002-2028-4395-8E14-C4AD28760268}"/>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Online</c:v>
                </c:pt>
                <c:pt idx="1">
                  <c:v>In something I have seen 
in the media</c:v>
                </c:pt>
                <c:pt idx="2">
                  <c:v>At my home</c:v>
                </c:pt>
                <c:pt idx="3">
                  <c:v>By the police/law enforcement</c:v>
                </c:pt>
                <c:pt idx="4">
                  <c:v>Somewhere else</c:v>
                </c:pt>
                <c:pt idx="5">
                  <c:v>At school/college</c:v>
                </c:pt>
                <c:pt idx="6">
                  <c:v>At my job</c:v>
                </c:pt>
                <c:pt idx="7">
                  <c:v>In my neighborhood</c:v>
                </c:pt>
                <c:pt idx="8">
                  <c:v>By the healthcare system</c:v>
                </c:pt>
                <c:pt idx="9">
                  <c:v>While shopping, eating 
at a restaurant, etc.</c:v>
                </c:pt>
              </c:strCache>
            </c:strRef>
          </c:cat>
          <c:val>
            <c:numRef>
              <c:f>Sheet1!$B$3:$B$12</c:f>
              <c:numCache>
                <c:formatCode>0%</c:formatCode>
                <c:ptCount val="10"/>
                <c:pt idx="0">
                  <c:v>0.14561914712450957</c:v>
                </c:pt>
                <c:pt idx="1">
                  <c:v>0.14561914712450957</c:v>
                </c:pt>
                <c:pt idx="2">
                  <c:v>0.22280705859849076</c:v>
                </c:pt>
                <c:pt idx="3">
                  <c:v>0.28760169979684935</c:v>
                </c:pt>
                <c:pt idx="4">
                  <c:v>0.43259396656616017</c:v>
                </c:pt>
                <c:pt idx="5">
                  <c:v>0.47047204692685424</c:v>
                </c:pt>
                <c:pt idx="6">
                  <c:v>0.47965013099003107</c:v>
                </c:pt>
                <c:pt idx="7">
                  <c:v>0.50202024298560655</c:v>
                </c:pt>
                <c:pt idx="8">
                  <c:v>0.52638511556267509</c:v>
                </c:pt>
                <c:pt idx="9">
                  <c:v>0.58322429156722011</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013402403544593"/>
          <c:y val="1.8879731573790931E-3"/>
          <c:w val="0.48185858836183548"/>
          <c:h val="0.9981120268426209"/>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28-4395-8E14-C4AD28760268}"/>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8-4395-8E14-C4AD28760268}"/>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Online</c:v>
                </c:pt>
                <c:pt idx="1">
                  <c:v>In something I have seen 
in the media</c:v>
                </c:pt>
                <c:pt idx="2">
                  <c:v>At my home</c:v>
                </c:pt>
                <c:pt idx="3">
                  <c:v>Somewhere else</c:v>
                </c:pt>
                <c:pt idx="4">
                  <c:v>In my neighborhood</c:v>
                </c:pt>
                <c:pt idx="5">
                  <c:v>By the police/law enforcement</c:v>
                </c:pt>
                <c:pt idx="6">
                  <c:v>By the healthcare system</c:v>
                </c:pt>
                <c:pt idx="7">
                  <c:v>At school/college</c:v>
                </c:pt>
                <c:pt idx="8">
                  <c:v>While shopping, eating 
at a restaurant, etc.</c:v>
                </c:pt>
                <c:pt idx="9">
                  <c:v>At my job</c:v>
                </c:pt>
              </c:strCache>
            </c:strRef>
          </c:cat>
          <c:val>
            <c:numRef>
              <c:f>Sheet1!$B$3:$B$12</c:f>
              <c:numCache>
                <c:formatCode>0%</c:formatCode>
                <c:ptCount val="10"/>
                <c:pt idx="0">
                  <c:v>0.19845726835300931</c:v>
                </c:pt>
                <c:pt idx="1">
                  <c:v>0.20527317995592079</c:v>
                </c:pt>
                <c:pt idx="2">
                  <c:v>0.27631760367168334</c:v>
                </c:pt>
                <c:pt idx="3">
                  <c:v>0.37559358847130286</c:v>
                </c:pt>
                <c:pt idx="4">
                  <c:v>0.37877973780547758</c:v>
                </c:pt>
                <c:pt idx="5">
                  <c:v>0.38666209121859163</c:v>
                </c:pt>
                <c:pt idx="6">
                  <c:v>0.39347800282150319</c:v>
                </c:pt>
                <c:pt idx="7">
                  <c:v>0.43256981475027279</c:v>
                </c:pt>
                <c:pt idx="8">
                  <c:v>0.59600551910926669</c:v>
                </c:pt>
                <c:pt idx="9">
                  <c:v>0.71961214839356236</c:v>
                </c:pt>
              </c:numCache>
            </c:numRef>
          </c:val>
          <c:extLst>
            <c:ext xmlns:c16="http://schemas.microsoft.com/office/drawing/2014/chart" uri="{C3380CC4-5D6E-409C-BE32-E72D297353CC}">
              <c16:uniqueId val="{00000002-2028-4395-8E14-C4AD28760268}"/>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48692480044054"/>
          <c:y val="3.2114006461659302E-2"/>
          <c:w val="0.50351307519955946"/>
          <c:h val="0.95543133186940521"/>
        </c:manualLayout>
      </c:layout>
      <c:barChart>
        <c:barDir val="bar"/>
        <c:grouping val="clustered"/>
        <c:varyColors val="0"/>
        <c:ser>
          <c:idx val="1"/>
          <c:order val="0"/>
          <c:tx>
            <c:strRef>
              <c:f>Sheet1!$B$2</c:f>
              <c:strCache>
                <c:ptCount val="1"/>
              </c:strCache>
            </c:strRef>
          </c:tx>
          <c:spPr>
            <a:solidFill>
              <a:srgbClr val="CCAB2B"/>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Sheet1!$A$3:$A$11</c:f>
              <c:strCache>
                <c:ptCount val="9"/>
                <c:pt idx="0">
                  <c:v>Volunteered for an organization seeking social change</c:v>
                </c:pt>
                <c:pt idx="1">
                  <c:v>Attended a local protest or rally in support of social change</c:v>
                </c:pt>
                <c:pt idx="2">
                  <c:v>Gave money to an organization seeking social change</c:v>
                </c:pt>
                <c:pt idx="3">
                  <c:v>Stepped in or said something when witnessing an act of discrimination</c:v>
                </c:pt>
                <c:pt idx="4">
                  <c:v>Posted something positive or supportive on social media relating to the challenges various groups face</c:v>
                </c:pt>
                <c:pt idx="5">
                  <c:v>Invited someone from a different background than me to my home</c:v>
                </c:pt>
                <c:pt idx="6">
                  <c:v>Had a productive conversation with someone whose views on these issues differ from mine </c:v>
                </c:pt>
                <c:pt idx="7">
                  <c:v>Made a new friend of a different race/ethnicity, religion, sexual orientation, or physical/intellectual ability from me</c:v>
                </c:pt>
                <c:pt idx="8">
                  <c:v>Had a positive conversation with friends or family about the challenges various groups face</c:v>
                </c:pt>
              </c:strCache>
            </c:strRef>
          </c:cat>
          <c:val>
            <c:numRef>
              <c:f>Sheet1!$B$3:$B$11</c:f>
              <c:numCache>
                <c:formatCode>0%</c:formatCode>
                <c:ptCount val="9"/>
                <c:pt idx="0">
                  <c:v>7.0107595773615763E-2</c:v>
                </c:pt>
                <c:pt idx="1">
                  <c:v>7.4468385543180401E-2</c:v>
                </c:pt>
                <c:pt idx="2">
                  <c:v>0.18292486647664455</c:v>
                </c:pt>
                <c:pt idx="3">
                  <c:v>0.19563869454715455</c:v>
                </c:pt>
                <c:pt idx="4">
                  <c:v>0.25401429626060473</c:v>
                </c:pt>
                <c:pt idx="5">
                  <c:v>0.2654844132451859</c:v>
                </c:pt>
                <c:pt idx="6">
                  <c:v>0.39169289464427165</c:v>
                </c:pt>
                <c:pt idx="7">
                  <c:v>0.39379442396945946</c:v>
                </c:pt>
                <c:pt idx="8">
                  <c:v>0.40690432752174827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24595361246046"/>
          <c:y val="3.2114006461659302E-2"/>
          <c:w val="0.41375404638753938"/>
          <c:h val="0.95543133186940521"/>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Sheet1!$A$3:$A$9</c:f>
              <c:strCache>
                <c:ptCount val="7"/>
                <c:pt idx="0">
                  <c:v>Shared material online that some people might consider to be biased/hateful</c:v>
                </c:pt>
                <c:pt idx="1">
                  <c:v>Done something to avoid being near someone of another background</c:v>
                </c:pt>
                <c:pt idx="2">
                  <c:v>Believed or passed on to others a negative generalization about a group</c:v>
                </c:pt>
                <c:pt idx="3">
                  <c:v>Dismissed the concerns about discrimination voiced by a person from a different group than me</c:v>
                </c:pt>
                <c:pt idx="4">
                  <c:v>Did not respond or do anything when I saw something inappropriate directed towards another person because of their race/ethnicity, gender, LGBTQ+ status, or religion</c:v>
                </c:pt>
                <c:pt idx="5">
                  <c:v>Told a joke that may have been insensitive towards a specific group of people</c:v>
                </c:pt>
                <c:pt idx="6">
                  <c:v>Laughed at a joke that may have been insensitive towards a specific group of people</c:v>
                </c:pt>
              </c:strCache>
            </c:strRef>
          </c:cat>
          <c:val>
            <c:numRef>
              <c:f>Sheet1!$B$3:$B$9</c:f>
              <c:numCache>
                <c:formatCode>0%</c:formatCode>
                <c:ptCount val="7"/>
                <c:pt idx="0">
                  <c:v>5.8188171721532615E-2</c:v>
                </c:pt>
                <c:pt idx="1">
                  <c:v>6.5973013440823527E-2</c:v>
                </c:pt>
                <c:pt idx="2">
                  <c:v>6.6703709500596106E-2</c:v>
                </c:pt>
                <c:pt idx="3">
                  <c:v>7.1170101607379951E-2</c:v>
                </c:pt>
                <c:pt idx="4">
                  <c:v>8.151449157383843E-2</c:v>
                </c:pt>
                <c:pt idx="5">
                  <c:v>0.13461473230131524</c:v>
                </c:pt>
                <c:pt idx="6">
                  <c:v>0.21996247058296897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C7F5-442A-9F2D-E4F0FBDB4452}"/>
              </c:ext>
            </c:extLst>
          </c:dPt>
          <c:dPt>
            <c:idx val="1"/>
            <c:bubble3D val="0"/>
            <c:spPr>
              <a:solidFill>
                <a:srgbClr val="CCAB2B"/>
              </a:solidFill>
              <a:ln w="24907">
                <a:noFill/>
              </a:ln>
            </c:spPr>
            <c:extLst>
              <c:ext xmlns:c16="http://schemas.microsoft.com/office/drawing/2014/chart" uri="{C3380CC4-5D6E-409C-BE32-E72D297353CC}">
                <c16:uniqueId val="{00000003-C7F5-442A-9F2D-E4F0FBDB4452}"/>
              </c:ext>
            </c:extLst>
          </c:dPt>
          <c:dPt>
            <c:idx val="2"/>
            <c:bubble3D val="0"/>
            <c:spPr>
              <a:solidFill>
                <a:srgbClr val="7C3E20"/>
              </a:solidFill>
              <a:ln w="24907">
                <a:noFill/>
              </a:ln>
            </c:spPr>
            <c:extLst>
              <c:ext xmlns:c16="http://schemas.microsoft.com/office/drawing/2014/chart" uri="{C3380CC4-5D6E-409C-BE32-E72D297353CC}">
                <c16:uniqueId val="{00000005-C7F5-442A-9F2D-E4F0FBDB4452}"/>
              </c:ext>
            </c:extLst>
          </c:dPt>
          <c:dPt>
            <c:idx val="3"/>
            <c:bubble3D val="0"/>
            <c:spPr>
              <a:solidFill>
                <a:schemeClr val="bg1">
                  <a:lumMod val="75000"/>
                </a:schemeClr>
              </a:solidFill>
              <a:ln w="24907">
                <a:noFill/>
              </a:ln>
            </c:spPr>
            <c:extLst>
              <c:ext xmlns:c16="http://schemas.microsoft.com/office/drawing/2014/chart" uri="{C3380CC4-5D6E-409C-BE32-E72D297353CC}">
                <c16:uniqueId val="{00000007-C7F5-442A-9F2D-E4F0FBDB4452}"/>
              </c:ext>
            </c:extLst>
          </c:dPt>
          <c:dPt>
            <c:idx val="4"/>
            <c:bubble3D val="0"/>
            <c:spPr>
              <a:solidFill>
                <a:srgbClr val="7C3E20"/>
              </a:solidFill>
              <a:ln w="24907">
                <a:noFill/>
              </a:ln>
            </c:spPr>
            <c:extLst>
              <c:ext xmlns:c16="http://schemas.microsoft.com/office/drawing/2014/chart" uri="{C3380CC4-5D6E-409C-BE32-E72D297353CC}">
                <c16:uniqueId val="{00000009-C7F5-442A-9F2D-E4F0FBDB4452}"/>
              </c:ext>
            </c:extLst>
          </c:dPt>
          <c:dPt>
            <c:idx val="5"/>
            <c:bubble3D val="0"/>
            <c:spPr>
              <a:solidFill>
                <a:srgbClr val="CCAB27">
                  <a:alpha val="50000"/>
                </a:srgbClr>
              </a:solidFill>
              <a:ln w="24907">
                <a:noFill/>
              </a:ln>
            </c:spPr>
            <c:extLst>
              <c:ext xmlns:c16="http://schemas.microsoft.com/office/drawing/2014/chart" uri="{C3380CC4-5D6E-409C-BE32-E72D297353CC}">
                <c16:uniqueId val="{0000000B-C7F5-442A-9F2D-E4F0FBDB4452}"/>
              </c:ext>
            </c:extLst>
          </c:dPt>
          <c:dLbls>
            <c:dLbl>
              <c:idx val="1"/>
              <c:layout>
                <c:manualLayout>
                  <c:x val="-1.9358187881992138E-2"/>
                  <c:y val="-7.880089240459459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F5-442A-9F2D-E4F0FBDB4452}"/>
                </c:ext>
              </c:extLst>
            </c:dLbl>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F5-442A-9F2D-E4F0FBDB4452}"/>
                </c:ext>
              </c:extLst>
            </c:dLbl>
            <c:spPr>
              <a:noFill/>
              <a:ln>
                <a:noFill/>
              </a:ln>
              <a:effectLst/>
            </c:spPr>
            <c:txPr>
              <a:bodyPr wrap="square" lIns="38100" tIns="19050" rIns="38100" bIns="19050" anchor="ctr">
                <a:spAutoFit/>
              </a:bodyPr>
              <a:lstStyle/>
              <a:p>
                <a:pPr>
                  <a:defRPr sz="100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0.46</c:v>
                </c:pt>
                <c:pt idx="1">
                  <c:v>0.35</c:v>
                </c:pt>
                <c:pt idx="2">
                  <c:v>0.19</c:v>
                </c:pt>
              </c:numCache>
            </c:numRef>
          </c:val>
          <c:extLst>
            <c:ext xmlns:c16="http://schemas.microsoft.com/office/drawing/2014/chart" uri="{C3380CC4-5D6E-409C-BE32-E72D297353CC}">
              <c16:uniqueId val="{0000000C-C7F5-442A-9F2D-E4F0FBDB4452}"/>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6ADF-4351-BD31-AAFFD1886592}"/>
              </c:ext>
            </c:extLst>
          </c:dPt>
          <c:dPt>
            <c:idx val="1"/>
            <c:bubble3D val="0"/>
            <c:spPr>
              <a:solidFill>
                <a:srgbClr val="CCAB2B"/>
              </a:solidFill>
              <a:ln w="24907">
                <a:noFill/>
              </a:ln>
            </c:spPr>
            <c:extLst>
              <c:ext xmlns:c16="http://schemas.microsoft.com/office/drawing/2014/chart" uri="{C3380CC4-5D6E-409C-BE32-E72D297353CC}">
                <c16:uniqueId val="{00000003-6ADF-4351-BD31-AAFFD1886592}"/>
              </c:ext>
            </c:extLst>
          </c:dPt>
          <c:dPt>
            <c:idx val="2"/>
            <c:bubble3D val="0"/>
            <c:spPr>
              <a:solidFill>
                <a:srgbClr val="7C3E20"/>
              </a:solidFill>
              <a:ln w="24907">
                <a:noFill/>
              </a:ln>
            </c:spPr>
            <c:extLst>
              <c:ext xmlns:c16="http://schemas.microsoft.com/office/drawing/2014/chart" uri="{C3380CC4-5D6E-409C-BE32-E72D297353CC}">
                <c16:uniqueId val="{00000005-6ADF-4351-BD31-AAFFD1886592}"/>
              </c:ext>
            </c:extLst>
          </c:dPt>
          <c:dPt>
            <c:idx val="3"/>
            <c:bubble3D val="0"/>
            <c:spPr>
              <a:solidFill>
                <a:schemeClr val="bg1">
                  <a:lumMod val="75000"/>
                </a:schemeClr>
              </a:solidFill>
              <a:ln w="24907">
                <a:noFill/>
              </a:ln>
            </c:spPr>
            <c:extLst>
              <c:ext xmlns:c16="http://schemas.microsoft.com/office/drawing/2014/chart" uri="{C3380CC4-5D6E-409C-BE32-E72D297353CC}">
                <c16:uniqueId val="{00000007-6ADF-4351-BD31-AAFFD1886592}"/>
              </c:ext>
            </c:extLst>
          </c:dPt>
          <c:dPt>
            <c:idx val="4"/>
            <c:bubble3D val="0"/>
            <c:spPr>
              <a:solidFill>
                <a:srgbClr val="7C3E20"/>
              </a:solidFill>
              <a:ln w="24907">
                <a:noFill/>
              </a:ln>
            </c:spPr>
            <c:extLst>
              <c:ext xmlns:c16="http://schemas.microsoft.com/office/drawing/2014/chart" uri="{C3380CC4-5D6E-409C-BE32-E72D297353CC}">
                <c16:uniqueId val="{00000009-6ADF-4351-BD31-AAFFD1886592}"/>
              </c:ext>
            </c:extLst>
          </c:dPt>
          <c:dPt>
            <c:idx val="5"/>
            <c:bubble3D val="0"/>
            <c:spPr>
              <a:solidFill>
                <a:srgbClr val="CCAB27">
                  <a:alpha val="50000"/>
                </a:srgbClr>
              </a:solidFill>
              <a:ln w="24907">
                <a:noFill/>
              </a:ln>
            </c:spPr>
            <c:extLst>
              <c:ext xmlns:c16="http://schemas.microsoft.com/office/drawing/2014/chart" uri="{C3380CC4-5D6E-409C-BE32-E72D297353CC}">
                <c16:uniqueId val="{0000000B-6ADF-4351-BD31-AAFFD1886592}"/>
              </c:ext>
            </c:extLst>
          </c:dPt>
          <c:dLbls>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DF-4351-BD31-AAFFD1886592}"/>
                </c:ext>
              </c:extLst>
            </c:dLbl>
            <c:spPr>
              <a:noFill/>
              <a:ln>
                <a:noFill/>
              </a:ln>
              <a:effectLst/>
            </c:spPr>
            <c:txPr>
              <a:bodyPr wrap="square" lIns="38100" tIns="19050" rIns="38100" bIns="19050" anchor="ctr">
                <a:spAutoFit/>
              </a:bodyPr>
              <a:lstStyle/>
              <a:p>
                <a:pPr>
                  <a:defRPr sz="10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0.54</c:v>
                </c:pt>
                <c:pt idx="1">
                  <c:v>0.31</c:v>
                </c:pt>
                <c:pt idx="2">
                  <c:v>0.15</c:v>
                </c:pt>
              </c:numCache>
            </c:numRef>
          </c:val>
          <c:extLst>
            <c:ext xmlns:c16="http://schemas.microsoft.com/office/drawing/2014/chart" uri="{C3380CC4-5D6E-409C-BE32-E72D297353CC}">
              <c16:uniqueId val="{0000000C-6ADF-4351-BD31-AAFFD188659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7359938024648"/>
          <c:y val="0.13745813113397426"/>
          <c:w val="0.70962640061975346"/>
          <c:h val="0.85008720719709019"/>
        </c:manualLayout>
      </c:layout>
      <c:barChart>
        <c:barDir val="bar"/>
        <c:grouping val="stacked"/>
        <c:varyColors val="0"/>
        <c:ser>
          <c:idx val="1"/>
          <c:order val="0"/>
          <c:tx>
            <c:strRef>
              <c:f>Sheet1!$B$2</c:f>
              <c:strCache>
                <c:ptCount val="1"/>
                <c:pt idx="0">
                  <c:v>A big problem in GRA</c:v>
                </c:pt>
              </c:strCache>
            </c:strRef>
          </c:tx>
          <c:spPr>
            <a:solidFill>
              <a:srgbClr val="7C3E20"/>
            </a:solidFill>
            <a:ln w="9525">
              <a:solidFill>
                <a:schemeClr val="bg1"/>
              </a:solidFill>
            </a:ln>
          </c:spPr>
          <c:invertIfNegative val="0"/>
          <c:dLbls>
            <c:dLbl>
              <c:idx val="0"/>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Discrimination toward deaf and hard of hearing people</c:v>
                </c:pt>
                <c:pt idx="1">
                  <c:v>Discrimination toward people with disabilities</c:v>
                </c:pt>
                <c:pt idx="2">
                  <c:v>Discrimination toward women</c:v>
                </c:pt>
                <c:pt idx="3">
                  <c:v>Discrimination based on religion</c:v>
                </c:pt>
                <c:pt idx="4">
                  <c:v>Discrimination toward the LGBTQ+ community</c:v>
                </c:pt>
                <c:pt idx="5">
                  <c:v>Discrimination based on race/ethnicity</c:v>
                </c:pt>
              </c:strCache>
            </c:strRef>
          </c:cat>
          <c:val>
            <c:numRef>
              <c:f>Sheet1!$B$3:$B$8</c:f>
              <c:numCache>
                <c:formatCode>###0%</c:formatCode>
                <c:ptCount val="6"/>
                <c:pt idx="0">
                  <c:v>1.7000000000000001E-2</c:v>
                </c:pt>
                <c:pt idx="1">
                  <c:v>4.3999999999999997E-2</c:v>
                </c:pt>
                <c:pt idx="2">
                  <c:v>4.7E-2</c:v>
                </c:pt>
                <c:pt idx="3">
                  <c:v>6.9000000000000006E-2</c:v>
                </c:pt>
                <c:pt idx="4">
                  <c:v>7.4999999999999997E-2</c:v>
                </c:pt>
                <c:pt idx="5">
                  <c:v>0.2147</c:v>
                </c:pt>
              </c:numCache>
            </c:numRef>
          </c:val>
          <c:extLst>
            <c:ext xmlns:c16="http://schemas.microsoft.com/office/drawing/2014/chart" uri="{C3380CC4-5D6E-409C-BE32-E72D297353CC}">
              <c16:uniqueId val="{00000005-0F66-4407-A6AF-2698FDA81850}"/>
            </c:ext>
          </c:extLst>
        </c:ser>
        <c:ser>
          <c:idx val="0"/>
          <c:order val="1"/>
          <c:tx>
            <c:strRef>
              <c:f>Sheet1!$C$2</c:f>
              <c:strCache>
                <c:ptCount val="1"/>
                <c:pt idx="0">
                  <c:v>Somewhat of a problem in GRA</c:v>
                </c:pt>
              </c:strCache>
            </c:strRef>
          </c:tx>
          <c:spPr>
            <a:solidFill>
              <a:srgbClr val="7C3E20">
                <a:alpha val="50000"/>
              </a:srgbClr>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Discrimination toward deaf and hard of hearing people</c:v>
                </c:pt>
                <c:pt idx="1">
                  <c:v>Discrimination toward people with disabilities</c:v>
                </c:pt>
                <c:pt idx="2">
                  <c:v>Discrimination toward women</c:v>
                </c:pt>
                <c:pt idx="3">
                  <c:v>Discrimination based on religion</c:v>
                </c:pt>
                <c:pt idx="4">
                  <c:v>Discrimination toward the LGBTQ+ community</c:v>
                </c:pt>
                <c:pt idx="5">
                  <c:v>Discrimination based on race/ethnicity</c:v>
                </c:pt>
              </c:strCache>
            </c:strRef>
          </c:cat>
          <c:val>
            <c:numRef>
              <c:f>Sheet1!$C$3:$C$8</c:f>
              <c:numCache>
                <c:formatCode>###0%</c:formatCode>
                <c:ptCount val="6"/>
                <c:pt idx="0">
                  <c:v>0.121</c:v>
                </c:pt>
                <c:pt idx="1">
                  <c:v>0.151</c:v>
                </c:pt>
                <c:pt idx="2">
                  <c:v>0.20599999999999999</c:v>
                </c:pt>
                <c:pt idx="3">
                  <c:v>0.20399999999999999</c:v>
                </c:pt>
                <c:pt idx="4">
                  <c:v>0.218</c:v>
                </c:pt>
                <c:pt idx="5">
                  <c:v>0.32800000000000001</c:v>
                </c:pt>
              </c:numCache>
            </c:numRef>
          </c:val>
          <c:extLst>
            <c:ext xmlns:c16="http://schemas.microsoft.com/office/drawing/2014/chart" uri="{C3380CC4-5D6E-409C-BE32-E72D297353CC}">
              <c16:uniqueId val="{00000000-303A-4B13-BF10-B0AB0E103AE5}"/>
            </c:ext>
          </c:extLst>
        </c:ser>
        <c:ser>
          <c:idx val="2"/>
          <c:order val="2"/>
          <c:tx>
            <c:strRef>
              <c:f>Sheet1!$D$2</c:f>
              <c:strCache>
                <c:ptCount val="1"/>
                <c:pt idx="0">
                  <c:v>A small problem in GRA</c:v>
                </c:pt>
              </c:strCache>
            </c:strRef>
          </c:tx>
          <c:spPr>
            <a:solidFill>
              <a:srgbClr val="CCAB2B"/>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Discrimination toward deaf and hard of hearing people</c:v>
                </c:pt>
                <c:pt idx="1">
                  <c:v>Discrimination toward people with disabilities</c:v>
                </c:pt>
                <c:pt idx="2">
                  <c:v>Discrimination toward women</c:v>
                </c:pt>
                <c:pt idx="3">
                  <c:v>Discrimination based on religion</c:v>
                </c:pt>
                <c:pt idx="4">
                  <c:v>Discrimination toward the LGBTQ+ community</c:v>
                </c:pt>
                <c:pt idx="5">
                  <c:v>Discrimination based on race/ethnicity</c:v>
                </c:pt>
              </c:strCache>
            </c:strRef>
          </c:cat>
          <c:val>
            <c:numRef>
              <c:f>Sheet1!$D$3:$D$8</c:f>
              <c:numCache>
                <c:formatCode>###0%</c:formatCode>
                <c:ptCount val="6"/>
                <c:pt idx="0">
                  <c:v>0.32600000000000001</c:v>
                </c:pt>
                <c:pt idx="1">
                  <c:v>0.40799999999999997</c:v>
                </c:pt>
                <c:pt idx="2">
                  <c:v>0.34300000000000003</c:v>
                </c:pt>
                <c:pt idx="3">
                  <c:v>0.35799999999999998</c:v>
                </c:pt>
                <c:pt idx="4">
                  <c:v>0.4</c:v>
                </c:pt>
                <c:pt idx="5">
                  <c:v>0.28999999999999998</c:v>
                </c:pt>
              </c:numCache>
            </c:numRef>
          </c:val>
          <c:extLst>
            <c:ext xmlns:c16="http://schemas.microsoft.com/office/drawing/2014/chart" uri="{C3380CC4-5D6E-409C-BE32-E72D297353CC}">
              <c16:uniqueId val="{00000000-B9E9-4D02-8DF0-3C6D80374CDF}"/>
            </c:ext>
          </c:extLst>
        </c:ser>
        <c:ser>
          <c:idx val="3"/>
          <c:order val="3"/>
          <c:tx>
            <c:strRef>
              <c:f>Sheet1!$E$2</c:f>
              <c:strCache>
                <c:ptCount val="1"/>
                <c:pt idx="0">
                  <c:v>Not a problem in GRA</c:v>
                </c:pt>
              </c:strCache>
            </c:strRef>
          </c:tx>
          <c:spPr>
            <a:solidFill>
              <a:srgbClr val="12567C"/>
            </a:solidFill>
            <a:ln>
              <a:solidFill>
                <a:schemeClr val="bg1"/>
              </a:solidFill>
            </a:ln>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Discrimination toward deaf and hard of hearing people</c:v>
                </c:pt>
                <c:pt idx="1">
                  <c:v>Discrimination toward people with disabilities</c:v>
                </c:pt>
                <c:pt idx="2">
                  <c:v>Discrimination toward women</c:v>
                </c:pt>
                <c:pt idx="3">
                  <c:v>Discrimination based on religion</c:v>
                </c:pt>
                <c:pt idx="4">
                  <c:v>Discrimination toward the LGBTQ+ community</c:v>
                </c:pt>
                <c:pt idx="5">
                  <c:v>Discrimination based on race/ethnicity</c:v>
                </c:pt>
              </c:strCache>
            </c:strRef>
          </c:cat>
          <c:val>
            <c:numRef>
              <c:f>Sheet1!$E$3:$E$8</c:f>
              <c:numCache>
                <c:formatCode>###0%</c:formatCode>
                <c:ptCount val="6"/>
                <c:pt idx="0">
                  <c:v>0.53600000000000003</c:v>
                </c:pt>
                <c:pt idx="1">
                  <c:v>0.39700000000000002</c:v>
                </c:pt>
                <c:pt idx="2">
                  <c:v>0.40400000000000003</c:v>
                </c:pt>
                <c:pt idx="3">
                  <c:v>0.37</c:v>
                </c:pt>
                <c:pt idx="4">
                  <c:v>0.307</c:v>
                </c:pt>
                <c:pt idx="5">
                  <c:v>0.16800000000000001</c:v>
                </c:pt>
              </c:numCache>
            </c:numRef>
          </c:val>
          <c:extLst>
            <c:ext xmlns:c16="http://schemas.microsoft.com/office/drawing/2014/chart" uri="{C3380CC4-5D6E-409C-BE32-E72D297353CC}">
              <c16:uniqueId val="{00000000-EE7F-49C9-883E-297A2B7D1AC0}"/>
            </c:ext>
          </c:extLst>
        </c:ser>
        <c:dLbls>
          <c:showLegendKey val="0"/>
          <c:showVal val="0"/>
          <c:showCatName val="0"/>
          <c:showSerName val="0"/>
          <c:showPercent val="0"/>
          <c:showBubbleSize val="0"/>
        </c:dLbls>
        <c:gapWidth val="35"/>
        <c:overlap val="10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legend>
      <c:legendPos val="r"/>
      <c:layout>
        <c:manualLayout>
          <c:xMode val="edge"/>
          <c:yMode val="edge"/>
          <c:x val="6.0456593106930648E-2"/>
          <c:y val="8.5360006048832756E-3"/>
          <c:w val="0.93837371246248746"/>
          <c:h val="0.10717025964997803"/>
        </c:manualLayout>
      </c:layout>
      <c:overlay val="0"/>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44896855595920099"/>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0.46</c:v>
                </c:pt>
                <c:pt idx="1">
                  <c:v>0.79900000000000004</c:v>
                </c:pt>
                <c:pt idx="2">
                  <c:v>0.53300000000000003</c:v>
                </c:pt>
                <c:pt idx="3">
                  <c:v>0.443</c:v>
                </c:pt>
                <c:pt idx="4">
                  <c:v>0.62</c:v>
                </c:pt>
                <c:pt idx="5">
                  <c:v>0.73699999999999999</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44896855595920099"/>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0.54</c:v>
                </c:pt>
                <c:pt idx="1">
                  <c:v>0.74099999999999999</c:v>
                </c:pt>
                <c:pt idx="2">
                  <c:v>0.63100000000000001</c:v>
                </c:pt>
                <c:pt idx="3">
                  <c:v>0.59799999999999998</c:v>
                </c:pt>
                <c:pt idx="4">
                  <c:v>0.82</c:v>
                </c:pt>
                <c:pt idx="5">
                  <c:v>0.77900000000000003</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C7F5-442A-9F2D-E4F0FBDB4452}"/>
              </c:ext>
            </c:extLst>
          </c:dPt>
          <c:dPt>
            <c:idx val="1"/>
            <c:bubble3D val="0"/>
            <c:spPr>
              <a:solidFill>
                <a:srgbClr val="CCAB2B"/>
              </a:solidFill>
              <a:ln w="24907">
                <a:noFill/>
              </a:ln>
            </c:spPr>
            <c:extLst>
              <c:ext xmlns:c16="http://schemas.microsoft.com/office/drawing/2014/chart" uri="{C3380CC4-5D6E-409C-BE32-E72D297353CC}">
                <c16:uniqueId val="{00000003-C7F5-442A-9F2D-E4F0FBDB4452}"/>
              </c:ext>
            </c:extLst>
          </c:dPt>
          <c:dPt>
            <c:idx val="2"/>
            <c:bubble3D val="0"/>
            <c:spPr>
              <a:solidFill>
                <a:srgbClr val="7C3E20"/>
              </a:solidFill>
              <a:ln w="24907">
                <a:noFill/>
              </a:ln>
            </c:spPr>
            <c:extLst>
              <c:ext xmlns:c16="http://schemas.microsoft.com/office/drawing/2014/chart" uri="{C3380CC4-5D6E-409C-BE32-E72D297353CC}">
                <c16:uniqueId val="{00000005-C7F5-442A-9F2D-E4F0FBDB4452}"/>
              </c:ext>
            </c:extLst>
          </c:dPt>
          <c:dPt>
            <c:idx val="3"/>
            <c:bubble3D val="0"/>
            <c:spPr>
              <a:solidFill>
                <a:schemeClr val="bg1">
                  <a:lumMod val="75000"/>
                </a:schemeClr>
              </a:solidFill>
              <a:ln w="24907">
                <a:noFill/>
              </a:ln>
            </c:spPr>
            <c:extLst>
              <c:ext xmlns:c16="http://schemas.microsoft.com/office/drawing/2014/chart" uri="{C3380CC4-5D6E-409C-BE32-E72D297353CC}">
                <c16:uniqueId val="{00000007-C7F5-442A-9F2D-E4F0FBDB4452}"/>
              </c:ext>
            </c:extLst>
          </c:dPt>
          <c:dPt>
            <c:idx val="4"/>
            <c:bubble3D val="0"/>
            <c:spPr>
              <a:solidFill>
                <a:srgbClr val="7C3E20"/>
              </a:solidFill>
              <a:ln w="24907">
                <a:noFill/>
              </a:ln>
            </c:spPr>
            <c:extLst>
              <c:ext xmlns:c16="http://schemas.microsoft.com/office/drawing/2014/chart" uri="{C3380CC4-5D6E-409C-BE32-E72D297353CC}">
                <c16:uniqueId val="{00000009-C7F5-442A-9F2D-E4F0FBDB4452}"/>
              </c:ext>
            </c:extLst>
          </c:dPt>
          <c:dPt>
            <c:idx val="5"/>
            <c:bubble3D val="0"/>
            <c:spPr>
              <a:solidFill>
                <a:srgbClr val="CCAB27">
                  <a:alpha val="50000"/>
                </a:srgbClr>
              </a:solidFill>
              <a:ln w="24907">
                <a:noFill/>
              </a:ln>
            </c:spPr>
            <c:extLst>
              <c:ext xmlns:c16="http://schemas.microsoft.com/office/drawing/2014/chart" uri="{C3380CC4-5D6E-409C-BE32-E72D297353CC}">
                <c16:uniqueId val="{0000000B-C7F5-442A-9F2D-E4F0FBDB4452}"/>
              </c:ext>
            </c:extLst>
          </c:dPt>
          <c:dLbls>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F5-442A-9F2D-E4F0FBDB4452}"/>
                </c:ext>
              </c:extLst>
            </c:dLbl>
            <c:spPr>
              <a:noFill/>
              <a:ln>
                <a:noFill/>
              </a:ln>
              <a:effectLst/>
            </c:spPr>
            <c:txPr>
              <a:bodyPr wrap="square" lIns="38100" tIns="19050" rIns="38100" bIns="19050" anchor="ctr">
                <a:spAutoFit/>
              </a:bodyPr>
              <a:lstStyle/>
              <a:p>
                <a:pPr>
                  <a:defRPr sz="10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0.51</c:v>
                </c:pt>
                <c:pt idx="1">
                  <c:v>0.35</c:v>
                </c:pt>
                <c:pt idx="2">
                  <c:v>0.14000000000000001</c:v>
                </c:pt>
              </c:numCache>
            </c:numRef>
          </c:val>
          <c:extLst>
            <c:ext xmlns:c16="http://schemas.microsoft.com/office/drawing/2014/chart" uri="{C3380CC4-5D6E-409C-BE32-E72D297353CC}">
              <c16:uniqueId val="{0000000C-C7F5-442A-9F2D-E4F0FBDB445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01186663449739"/>
          <c:y val="0.20429208915824593"/>
          <c:w val="0.36824673610935693"/>
          <c:h val="0.65581810023923348"/>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6ADF-4351-BD31-AAFFD1886592}"/>
              </c:ext>
            </c:extLst>
          </c:dPt>
          <c:dPt>
            <c:idx val="1"/>
            <c:bubble3D val="0"/>
            <c:spPr>
              <a:solidFill>
                <a:srgbClr val="CCAB2B"/>
              </a:solidFill>
              <a:ln w="24907">
                <a:noFill/>
              </a:ln>
            </c:spPr>
            <c:extLst>
              <c:ext xmlns:c16="http://schemas.microsoft.com/office/drawing/2014/chart" uri="{C3380CC4-5D6E-409C-BE32-E72D297353CC}">
                <c16:uniqueId val="{00000003-6ADF-4351-BD31-AAFFD1886592}"/>
              </c:ext>
            </c:extLst>
          </c:dPt>
          <c:dPt>
            <c:idx val="2"/>
            <c:bubble3D val="0"/>
            <c:spPr>
              <a:solidFill>
                <a:srgbClr val="7C3E20"/>
              </a:solidFill>
              <a:ln w="24907">
                <a:noFill/>
              </a:ln>
            </c:spPr>
            <c:extLst>
              <c:ext xmlns:c16="http://schemas.microsoft.com/office/drawing/2014/chart" uri="{C3380CC4-5D6E-409C-BE32-E72D297353CC}">
                <c16:uniqueId val="{00000005-6ADF-4351-BD31-AAFFD1886592}"/>
              </c:ext>
            </c:extLst>
          </c:dPt>
          <c:dPt>
            <c:idx val="3"/>
            <c:bubble3D val="0"/>
            <c:spPr>
              <a:solidFill>
                <a:schemeClr val="bg1">
                  <a:lumMod val="75000"/>
                </a:schemeClr>
              </a:solidFill>
              <a:ln w="24907">
                <a:noFill/>
              </a:ln>
            </c:spPr>
            <c:extLst>
              <c:ext xmlns:c16="http://schemas.microsoft.com/office/drawing/2014/chart" uri="{C3380CC4-5D6E-409C-BE32-E72D297353CC}">
                <c16:uniqueId val="{00000007-6ADF-4351-BD31-AAFFD1886592}"/>
              </c:ext>
            </c:extLst>
          </c:dPt>
          <c:dPt>
            <c:idx val="4"/>
            <c:bubble3D val="0"/>
            <c:spPr>
              <a:solidFill>
                <a:srgbClr val="7C3E20"/>
              </a:solidFill>
              <a:ln w="24907">
                <a:noFill/>
              </a:ln>
            </c:spPr>
            <c:extLst>
              <c:ext xmlns:c16="http://schemas.microsoft.com/office/drawing/2014/chart" uri="{C3380CC4-5D6E-409C-BE32-E72D297353CC}">
                <c16:uniqueId val="{00000009-6ADF-4351-BD31-AAFFD1886592}"/>
              </c:ext>
            </c:extLst>
          </c:dPt>
          <c:dPt>
            <c:idx val="5"/>
            <c:bubble3D val="0"/>
            <c:spPr>
              <a:solidFill>
                <a:srgbClr val="CCAB27">
                  <a:alpha val="50000"/>
                </a:srgbClr>
              </a:solidFill>
              <a:ln w="24907">
                <a:noFill/>
              </a:ln>
            </c:spPr>
            <c:extLst>
              <c:ext xmlns:c16="http://schemas.microsoft.com/office/drawing/2014/chart" uri="{C3380CC4-5D6E-409C-BE32-E72D297353CC}">
                <c16:uniqueId val="{0000000B-6ADF-4351-BD31-AAFFD1886592}"/>
              </c:ext>
            </c:extLst>
          </c:dPt>
          <c:dLbls>
            <c:dLbl>
              <c:idx val="2"/>
              <c:layout>
                <c:manualLayout>
                  <c:x val="3.0485528855513236E-3"/>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DF-4351-BD31-AAFFD1886592}"/>
                </c:ext>
              </c:extLst>
            </c:dLbl>
            <c:spPr>
              <a:noFill/>
              <a:ln>
                <a:noFill/>
              </a:ln>
              <a:effectLst/>
            </c:spPr>
            <c:txPr>
              <a:bodyPr wrap="square" lIns="38100" tIns="19050" rIns="38100" bIns="19050" anchor="ctr">
                <a:spAutoFit/>
              </a:bodyPr>
              <a:lstStyle/>
              <a:p>
                <a:pPr>
                  <a:defRPr sz="10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Strongly Favor/ Favor</c:v>
                </c:pt>
                <c:pt idx="1">
                  <c:v>Not Sure</c:v>
                </c:pt>
                <c:pt idx="2">
                  <c:v>Oppose/ Strongly Oppose</c:v>
                </c:pt>
              </c:strCache>
            </c:strRef>
          </c:cat>
          <c:val>
            <c:numRef>
              <c:f>Sheet1!$B$2:$B$4</c:f>
              <c:numCache>
                <c:formatCode>0%</c:formatCode>
                <c:ptCount val="3"/>
                <c:pt idx="0">
                  <c:v>0.66</c:v>
                </c:pt>
                <c:pt idx="1">
                  <c:v>0.24</c:v>
                </c:pt>
                <c:pt idx="2">
                  <c:v>0.1</c:v>
                </c:pt>
              </c:numCache>
            </c:numRef>
          </c:val>
          <c:extLst>
            <c:ext xmlns:c16="http://schemas.microsoft.com/office/drawing/2014/chart" uri="{C3380CC4-5D6E-409C-BE32-E72D297353CC}">
              <c16:uniqueId val="{0000000C-6ADF-4351-BD31-AAFFD188659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25439872336447822"/>
          <c:w val="0.97064102317439915"/>
          <c:h val="0.53000249801482791"/>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0.51</c:v>
                </c:pt>
                <c:pt idx="1">
                  <c:v>0.69399999999999995</c:v>
                </c:pt>
                <c:pt idx="2">
                  <c:v>0.58299999999999996</c:v>
                </c:pt>
                <c:pt idx="3">
                  <c:v>0.60299999999999998</c:v>
                </c:pt>
                <c:pt idx="4">
                  <c:v>0.66</c:v>
                </c:pt>
                <c:pt idx="5">
                  <c:v>0.75800000000000001</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33543266542010514"/>
          <c:w val="0.97064102317439915"/>
          <c:h val="0.44896855595920099"/>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0.66</c:v>
                </c:pt>
                <c:pt idx="1">
                  <c:v>0.74</c:v>
                </c:pt>
                <c:pt idx="2">
                  <c:v>0.75</c:v>
                </c:pt>
                <c:pt idx="3">
                  <c:v>0.69599999999999995</c:v>
                </c:pt>
                <c:pt idx="4">
                  <c:v>0.83</c:v>
                </c:pt>
                <c:pt idx="5">
                  <c:v>0.86299999999999999</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824720563181"/>
          <c:y val="0.13745813113397426"/>
          <c:w val="0.50517527943681906"/>
          <c:h val="0.85008720719709019"/>
        </c:manualLayout>
      </c:layout>
      <c:barChart>
        <c:barDir val="bar"/>
        <c:grouping val="stacked"/>
        <c:varyColors val="0"/>
        <c:ser>
          <c:idx val="1"/>
          <c:order val="0"/>
          <c:tx>
            <c:strRef>
              <c:f>Sheet1!$B$2</c:f>
              <c:strCache>
                <c:ptCount val="1"/>
                <c:pt idx="0">
                  <c:v>Increasing</c:v>
                </c:pt>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Discrimination toward deaf and hard of hearing people</c:v>
                </c:pt>
                <c:pt idx="1">
                  <c:v>Discrimination toward the disabled community</c:v>
                </c:pt>
                <c:pt idx="2">
                  <c:v>Discrimination toward women</c:v>
                </c:pt>
                <c:pt idx="3">
                  <c:v>Discrimination toward the LGBTQ+ community</c:v>
                </c:pt>
                <c:pt idx="4">
                  <c:v>Discrimination based on religion</c:v>
                </c:pt>
                <c:pt idx="5">
                  <c:v>Discrimination based on race/ethnicity</c:v>
                </c:pt>
              </c:strCache>
            </c:strRef>
          </c:cat>
          <c:val>
            <c:numRef>
              <c:f>Sheet1!$B$3:$B$8</c:f>
              <c:numCache>
                <c:formatCode>###0%</c:formatCode>
                <c:ptCount val="6"/>
                <c:pt idx="0">
                  <c:v>6.9000000000000006E-2</c:v>
                </c:pt>
                <c:pt idx="1">
                  <c:v>0.1</c:v>
                </c:pt>
                <c:pt idx="2">
                  <c:v>0.125</c:v>
                </c:pt>
                <c:pt idx="3">
                  <c:v>0.186</c:v>
                </c:pt>
                <c:pt idx="4">
                  <c:v>0.21</c:v>
                </c:pt>
                <c:pt idx="5">
                  <c:v>0.377</c:v>
                </c:pt>
              </c:numCache>
            </c:numRef>
          </c:val>
          <c:extLst>
            <c:ext xmlns:c16="http://schemas.microsoft.com/office/drawing/2014/chart" uri="{C3380CC4-5D6E-409C-BE32-E72D297353CC}">
              <c16:uniqueId val="{00000005-0F66-4407-A6AF-2698FDA81850}"/>
            </c:ext>
          </c:extLst>
        </c:ser>
        <c:ser>
          <c:idx val="0"/>
          <c:order val="1"/>
          <c:tx>
            <c:strRef>
              <c:f>Sheet1!$C$2</c:f>
              <c:strCache>
                <c:ptCount val="1"/>
                <c:pt idx="0">
                  <c:v>Staying about the same</c:v>
                </c:pt>
              </c:strCache>
            </c:strRef>
          </c:tx>
          <c:spPr>
            <a:solidFill>
              <a:srgbClr val="CCAB2B"/>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Discrimination toward deaf and hard of hearing people</c:v>
                </c:pt>
                <c:pt idx="1">
                  <c:v>Discrimination toward the disabled community</c:v>
                </c:pt>
                <c:pt idx="2">
                  <c:v>Discrimination toward women</c:v>
                </c:pt>
                <c:pt idx="3">
                  <c:v>Discrimination toward the LGBTQ+ community</c:v>
                </c:pt>
                <c:pt idx="4">
                  <c:v>Discrimination based on religion</c:v>
                </c:pt>
                <c:pt idx="5">
                  <c:v>Discrimination based on race/ethnicity</c:v>
                </c:pt>
              </c:strCache>
            </c:strRef>
          </c:cat>
          <c:val>
            <c:numRef>
              <c:f>Sheet1!$C$3:$C$8</c:f>
              <c:numCache>
                <c:formatCode>###0%</c:formatCode>
                <c:ptCount val="6"/>
                <c:pt idx="0">
                  <c:v>0.63500000000000001</c:v>
                </c:pt>
                <c:pt idx="1">
                  <c:v>0.64700000000000002</c:v>
                </c:pt>
                <c:pt idx="2">
                  <c:v>0.64400000000000002</c:v>
                </c:pt>
                <c:pt idx="3">
                  <c:v>0.504</c:v>
                </c:pt>
                <c:pt idx="4">
                  <c:v>0.60299999999999998</c:v>
                </c:pt>
                <c:pt idx="5">
                  <c:v>0.42499999999999999</c:v>
                </c:pt>
              </c:numCache>
            </c:numRef>
          </c:val>
          <c:extLst>
            <c:ext xmlns:c16="http://schemas.microsoft.com/office/drawing/2014/chart" uri="{C3380CC4-5D6E-409C-BE32-E72D297353CC}">
              <c16:uniqueId val="{00000000-303A-4B13-BF10-B0AB0E103AE5}"/>
            </c:ext>
          </c:extLst>
        </c:ser>
        <c:ser>
          <c:idx val="2"/>
          <c:order val="2"/>
          <c:tx>
            <c:strRef>
              <c:f>Sheet1!$D$2</c:f>
              <c:strCache>
                <c:ptCount val="1"/>
                <c:pt idx="0">
                  <c:v>Decreasing</c:v>
                </c:pt>
              </c:strCache>
            </c:strRef>
          </c:tx>
          <c:spPr>
            <a:solidFill>
              <a:srgbClr val="7C3E20"/>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Discrimination toward deaf and hard of hearing people</c:v>
                </c:pt>
                <c:pt idx="1">
                  <c:v>Discrimination toward the disabled community</c:v>
                </c:pt>
                <c:pt idx="2">
                  <c:v>Discrimination toward women</c:v>
                </c:pt>
                <c:pt idx="3">
                  <c:v>Discrimination toward the LGBTQ+ community</c:v>
                </c:pt>
                <c:pt idx="4">
                  <c:v>Discrimination based on religion</c:v>
                </c:pt>
                <c:pt idx="5">
                  <c:v>Discrimination based on race/ethnicity</c:v>
                </c:pt>
              </c:strCache>
            </c:strRef>
          </c:cat>
          <c:val>
            <c:numRef>
              <c:f>Sheet1!$D$3:$D$8</c:f>
              <c:numCache>
                <c:formatCode>###0%</c:formatCode>
                <c:ptCount val="6"/>
                <c:pt idx="0">
                  <c:v>0.29599999999999999</c:v>
                </c:pt>
                <c:pt idx="1">
                  <c:v>0.253</c:v>
                </c:pt>
                <c:pt idx="2">
                  <c:v>0.23100000000000001</c:v>
                </c:pt>
                <c:pt idx="3">
                  <c:v>0.31</c:v>
                </c:pt>
                <c:pt idx="4">
                  <c:v>0.187</c:v>
                </c:pt>
                <c:pt idx="5">
                  <c:v>0.19800000000000001</c:v>
                </c:pt>
              </c:numCache>
            </c:numRef>
          </c:val>
          <c:extLst>
            <c:ext xmlns:c16="http://schemas.microsoft.com/office/drawing/2014/chart" uri="{C3380CC4-5D6E-409C-BE32-E72D297353CC}">
              <c16:uniqueId val="{00000000-B9E9-4D02-8DF0-3C6D80374CDF}"/>
            </c:ext>
          </c:extLst>
        </c:ser>
        <c:dLbls>
          <c:showLegendKey val="0"/>
          <c:showVal val="0"/>
          <c:showCatName val="0"/>
          <c:showSerName val="0"/>
          <c:showPercent val="0"/>
          <c:showBubbleSize val="0"/>
        </c:dLbls>
        <c:gapWidth val="35"/>
        <c:overlap val="10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legend>
      <c:legendPos val="r"/>
      <c:layout>
        <c:manualLayout>
          <c:xMode val="edge"/>
          <c:yMode val="edge"/>
          <c:x val="0.39682524450354045"/>
          <c:y val="8.5360006048832756E-3"/>
          <c:w val="0.60200503331123634"/>
          <c:h val="0.10717025964997803"/>
        </c:manualLayout>
      </c:layout>
      <c:overlay val="0"/>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824720563181"/>
          <c:y val="0.13745813113397426"/>
          <c:w val="0.50517527943681906"/>
          <c:h val="0.85008720719709019"/>
        </c:manualLayout>
      </c:layout>
      <c:barChart>
        <c:barDir val="bar"/>
        <c:grouping val="clustered"/>
        <c:varyColors val="0"/>
        <c:ser>
          <c:idx val="1"/>
          <c:order val="0"/>
          <c:tx>
            <c:strRef>
              <c:f>Sheet1!$B$2</c:f>
              <c:strCache>
                <c:ptCount val="1"/>
                <c:pt idx="0">
                  <c:v>Increasing</c:v>
                </c:pt>
              </c:strCache>
            </c:strRef>
          </c:tx>
          <c:spPr>
            <a:solidFill>
              <a:srgbClr val="12567C"/>
            </a:solidFill>
            <a:ln w="9525">
              <a:solidFill>
                <a:schemeClr val="bg1"/>
              </a:solidFill>
            </a:ln>
          </c:spPr>
          <c:invertIfNegative val="0"/>
          <c:dLbls>
            <c:dLbl>
              <c:idx val="0"/>
              <c:numFmt formatCode="0%" sourceLinked="0"/>
              <c:spPr/>
              <c:txPr>
                <a:bodyPr/>
                <a:lstStyle/>
                <a:p>
                  <a:pPr>
                    <a:defRPr sz="9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9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Discrimination toward deaf and hard of hearing people</c:v>
                </c:pt>
                <c:pt idx="1">
                  <c:v>Discrimination toward the disabled community</c:v>
                </c:pt>
                <c:pt idx="2">
                  <c:v>Discrimination toward women</c:v>
                </c:pt>
                <c:pt idx="3">
                  <c:v>Discrimination toward the LGBTQ+ community</c:v>
                </c:pt>
                <c:pt idx="4">
                  <c:v>Discrimination based on religion</c:v>
                </c:pt>
                <c:pt idx="5">
                  <c:v>Discrimination based on race/ethnicity</c:v>
                </c:pt>
              </c:strCache>
            </c:strRef>
          </c:cat>
          <c:val>
            <c:numRef>
              <c:f>Sheet1!$B$3:$B$8</c:f>
              <c:numCache>
                <c:formatCode>###0%</c:formatCode>
                <c:ptCount val="6"/>
                <c:pt idx="0">
                  <c:v>6.9000000000000006E-2</c:v>
                </c:pt>
                <c:pt idx="1">
                  <c:v>0.1</c:v>
                </c:pt>
                <c:pt idx="2">
                  <c:v>0.125</c:v>
                </c:pt>
                <c:pt idx="3">
                  <c:v>0.186</c:v>
                </c:pt>
                <c:pt idx="4">
                  <c:v>0.21</c:v>
                </c:pt>
                <c:pt idx="5">
                  <c:v>0.377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5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58582255978685"/>
          <c:y val="0.11288693949615038"/>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C7F5-442A-9F2D-E4F0FBDB4452}"/>
              </c:ext>
            </c:extLst>
          </c:dPt>
          <c:dPt>
            <c:idx val="1"/>
            <c:bubble3D val="0"/>
            <c:spPr>
              <a:solidFill>
                <a:srgbClr val="CCAB2B"/>
              </a:solidFill>
              <a:ln w="24907">
                <a:noFill/>
              </a:ln>
            </c:spPr>
            <c:extLst>
              <c:ext xmlns:c16="http://schemas.microsoft.com/office/drawing/2014/chart" uri="{C3380CC4-5D6E-409C-BE32-E72D297353CC}">
                <c16:uniqueId val="{00000003-C7F5-442A-9F2D-E4F0FBDB4452}"/>
              </c:ext>
            </c:extLst>
          </c:dPt>
          <c:dPt>
            <c:idx val="2"/>
            <c:bubble3D val="0"/>
            <c:spPr>
              <a:solidFill>
                <a:srgbClr val="7C3E20"/>
              </a:solidFill>
              <a:ln w="24907">
                <a:noFill/>
              </a:ln>
            </c:spPr>
            <c:extLst>
              <c:ext xmlns:c16="http://schemas.microsoft.com/office/drawing/2014/chart" uri="{C3380CC4-5D6E-409C-BE32-E72D297353CC}">
                <c16:uniqueId val="{00000005-C7F5-442A-9F2D-E4F0FBDB4452}"/>
              </c:ext>
            </c:extLst>
          </c:dPt>
          <c:dPt>
            <c:idx val="3"/>
            <c:bubble3D val="0"/>
            <c:spPr>
              <a:solidFill>
                <a:schemeClr val="bg1">
                  <a:lumMod val="75000"/>
                </a:schemeClr>
              </a:solidFill>
              <a:ln w="24907">
                <a:noFill/>
              </a:ln>
            </c:spPr>
            <c:extLst>
              <c:ext xmlns:c16="http://schemas.microsoft.com/office/drawing/2014/chart" uri="{C3380CC4-5D6E-409C-BE32-E72D297353CC}">
                <c16:uniqueId val="{00000007-C7F5-442A-9F2D-E4F0FBDB4452}"/>
              </c:ext>
            </c:extLst>
          </c:dPt>
          <c:dPt>
            <c:idx val="4"/>
            <c:bubble3D val="0"/>
            <c:spPr>
              <a:solidFill>
                <a:srgbClr val="7C3E20"/>
              </a:solidFill>
              <a:ln w="24907">
                <a:noFill/>
              </a:ln>
            </c:spPr>
            <c:extLst>
              <c:ext xmlns:c16="http://schemas.microsoft.com/office/drawing/2014/chart" uri="{C3380CC4-5D6E-409C-BE32-E72D297353CC}">
                <c16:uniqueId val="{00000009-C7F5-442A-9F2D-E4F0FBDB4452}"/>
              </c:ext>
            </c:extLst>
          </c:dPt>
          <c:dPt>
            <c:idx val="5"/>
            <c:bubble3D val="0"/>
            <c:spPr>
              <a:solidFill>
                <a:srgbClr val="CCAB27">
                  <a:alpha val="50000"/>
                </a:srgbClr>
              </a:solidFill>
              <a:ln w="24907">
                <a:noFill/>
              </a:ln>
            </c:spPr>
            <c:extLst>
              <c:ext xmlns:c16="http://schemas.microsoft.com/office/drawing/2014/chart" uri="{C3380CC4-5D6E-409C-BE32-E72D297353CC}">
                <c16:uniqueId val="{0000000B-C7F5-442A-9F2D-E4F0FBDB4452}"/>
              </c:ext>
            </c:extLst>
          </c:dPt>
          <c:dLbls>
            <c:dLbl>
              <c:idx val="2"/>
              <c:layout>
                <c:manualLayout>
                  <c:x val="-3.658263462661588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F5-442A-9F2D-E4F0FBDB4452}"/>
                </c:ext>
              </c:extLst>
            </c:dLbl>
            <c:spPr>
              <a:noFill/>
              <a:ln>
                <a:noFill/>
              </a:ln>
              <a:effectLst/>
            </c:spPr>
            <c:txPr>
              <a:bodyPr wrap="square" lIns="38100" tIns="19050" rIns="38100" bIns="19050" anchor="ctr">
                <a:spAutoFit/>
              </a:bodyPr>
              <a:lstStyle/>
              <a:p>
                <a:pPr>
                  <a:defRPr sz="105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A more welcoming place</c:v>
                </c:pt>
                <c:pt idx="1">
                  <c:v>It will stay the same</c:v>
                </c:pt>
                <c:pt idx="2">
                  <c:v>A less welcoming place</c:v>
                </c:pt>
              </c:strCache>
            </c:strRef>
          </c:cat>
          <c:val>
            <c:numRef>
              <c:f>Sheet1!$B$2:$B$4</c:f>
              <c:numCache>
                <c:formatCode>0%</c:formatCode>
                <c:ptCount val="3"/>
                <c:pt idx="0">
                  <c:v>0.33815216156886996</c:v>
                </c:pt>
                <c:pt idx="1">
                  <c:v>0.54567785865784113</c:v>
                </c:pt>
                <c:pt idx="2">
                  <c:v>0.11616997977328866</c:v>
                </c:pt>
              </c:numCache>
            </c:numRef>
          </c:val>
          <c:extLst>
            <c:ext xmlns:c16="http://schemas.microsoft.com/office/drawing/2014/chart" uri="{C3380CC4-5D6E-409C-BE32-E72D297353CC}">
              <c16:uniqueId val="{0000000C-C7F5-442A-9F2D-E4F0FBDB4452}"/>
            </c:ext>
          </c:extLst>
        </c:ser>
        <c:dLbls>
          <c:showLegendKey val="0"/>
          <c:showVal val="0"/>
          <c:showCatName val="0"/>
          <c:showSerName val="0"/>
          <c:showPercent val="0"/>
          <c:showBubbleSize val="0"/>
          <c:showLeaderLines val="1"/>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58582255978685"/>
          <c:y val="0.11288693949615038"/>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731E-4556-857F-0F2750036856}"/>
              </c:ext>
            </c:extLst>
          </c:dPt>
          <c:dPt>
            <c:idx val="1"/>
            <c:bubble3D val="0"/>
            <c:spPr>
              <a:solidFill>
                <a:srgbClr val="CCAB2B"/>
              </a:solidFill>
              <a:ln w="24907">
                <a:noFill/>
              </a:ln>
            </c:spPr>
            <c:extLst>
              <c:ext xmlns:c16="http://schemas.microsoft.com/office/drawing/2014/chart" uri="{C3380CC4-5D6E-409C-BE32-E72D297353CC}">
                <c16:uniqueId val="{00000003-731E-4556-857F-0F2750036856}"/>
              </c:ext>
            </c:extLst>
          </c:dPt>
          <c:dPt>
            <c:idx val="2"/>
            <c:bubble3D val="0"/>
            <c:spPr>
              <a:solidFill>
                <a:srgbClr val="7C3E20"/>
              </a:solidFill>
              <a:ln w="24907">
                <a:noFill/>
              </a:ln>
            </c:spPr>
            <c:extLst>
              <c:ext xmlns:c16="http://schemas.microsoft.com/office/drawing/2014/chart" uri="{C3380CC4-5D6E-409C-BE32-E72D297353CC}">
                <c16:uniqueId val="{00000005-731E-4556-857F-0F2750036856}"/>
              </c:ext>
            </c:extLst>
          </c:dPt>
          <c:dPt>
            <c:idx val="3"/>
            <c:bubble3D val="0"/>
            <c:spPr>
              <a:solidFill>
                <a:schemeClr val="bg1">
                  <a:lumMod val="75000"/>
                </a:schemeClr>
              </a:solidFill>
              <a:ln w="24907">
                <a:noFill/>
              </a:ln>
            </c:spPr>
            <c:extLst>
              <c:ext xmlns:c16="http://schemas.microsoft.com/office/drawing/2014/chart" uri="{C3380CC4-5D6E-409C-BE32-E72D297353CC}">
                <c16:uniqueId val="{00000007-731E-4556-857F-0F2750036856}"/>
              </c:ext>
            </c:extLst>
          </c:dPt>
          <c:dPt>
            <c:idx val="4"/>
            <c:bubble3D val="0"/>
            <c:spPr>
              <a:solidFill>
                <a:srgbClr val="7C3E20"/>
              </a:solidFill>
              <a:ln w="24907">
                <a:noFill/>
              </a:ln>
            </c:spPr>
            <c:extLst>
              <c:ext xmlns:c16="http://schemas.microsoft.com/office/drawing/2014/chart" uri="{C3380CC4-5D6E-409C-BE32-E72D297353CC}">
                <c16:uniqueId val="{00000009-731E-4556-857F-0F2750036856}"/>
              </c:ext>
            </c:extLst>
          </c:dPt>
          <c:dPt>
            <c:idx val="5"/>
            <c:bubble3D val="0"/>
            <c:spPr>
              <a:solidFill>
                <a:srgbClr val="CCAB27">
                  <a:alpha val="50000"/>
                </a:srgbClr>
              </a:solidFill>
              <a:ln w="24907">
                <a:noFill/>
              </a:ln>
            </c:spPr>
            <c:extLst>
              <c:ext xmlns:c16="http://schemas.microsoft.com/office/drawing/2014/chart" uri="{C3380CC4-5D6E-409C-BE32-E72D297353CC}">
                <c16:uniqueId val="{0000000B-731E-4556-857F-0F2750036856}"/>
              </c:ext>
            </c:extLst>
          </c:dPt>
          <c:dLbls>
            <c:dLbl>
              <c:idx val="0"/>
              <c:layout>
                <c:manualLayout>
                  <c:x val="-5.2750973660441016E-3"/>
                  <c:y val="1.085845955223816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779991887980193"/>
                      <c:h val="0.36574027761746586"/>
                    </c:manualLayout>
                  </c15:layout>
                </c:ext>
                <c:ext xmlns:c16="http://schemas.microsoft.com/office/drawing/2014/chart" uri="{C3380CC4-5D6E-409C-BE32-E72D297353CC}">
                  <c16:uniqueId val="{00000001-731E-4556-857F-0F2750036856}"/>
                </c:ext>
              </c:extLst>
            </c:dLbl>
            <c:spPr>
              <a:noFill/>
              <a:ln>
                <a:noFill/>
              </a:ln>
              <a:effectLst/>
            </c:spPr>
            <c:txPr>
              <a:bodyPr wrap="square" lIns="38100" tIns="19050" rIns="38100" bIns="19050" anchor="ctr">
                <a:spAutoFit/>
              </a:bodyPr>
              <a:lstStyle/>
              <a:p>
                <a:pPr>
                  <a:defRPr sz="90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People from different groups will become closer and more understanding of one another</c:v>
                </c:pt>
                <c:pt idx="1">
                  <c:v>Relations and understanding between different groups will stay about the same</c:v>
                </c:pt>
                <c:pt idx="2">
                  <c:v>People from different groups will become more divided and less understanding of one another</c:v>
                </c:pt>
              </c:strCache>
            </c:strRef>
          </c:cat>
          <c:val>
            <c:numRef>
              <c:f>Sheet1!$B$2:$B$4</c:f>
              <c:numCache>
                <c:formatCode>0%</c:formatCode>
                <c:ptCount val="3"/>
                <c:pt idx="0">
                  <c:v>0.34561331717025573</c:v>
                </c:pt>
                <c:pt idx="1">
                  <c:v>0.39486559207282729</c:v>
                </c:pt>
                <c:pt idx="2">
                  <c:v>0.25952109075691654</c:v>
                </c:pt>
              </c:numCache>
            </c:numRef>
          </c:val>
          <c:extLst>
            <c:ext xmlns:c16="http://schemas.microsoft.com/office/drawing/2014/chart" uri="{C3380CC4-5D6E-409C-BE32-E72D297353CC}">
              <c16:uniqueId val="{0000000C-731E-4556-857F-0F2750036856}"/>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8794644340344"/>
          <c:y val="0.13745813113397426"/>
          <c:w val="0.5978120535565965"/>
          <c:h val="0.85008720719709019"/>
        </c:manualLayout>
      </c:layout>
      <c:barChart>
        <c:barDir val="bar"/>
        <c:grouping val="clustered"/>
        <c:varyColors val="0"/>
        <c:ser>
          <c:idx val="1"/>
          <c:order val="0"/>
          <c:tx>
            <c:strRef>
              <c:f>Sheet1!$B$2</c:f>
              <c:strCache>
                <c:ptCount val="1"/>
                <c:pt idx="0">
                  <c:v>A big problem in GRA</c:v>
                </c:pt>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Discrimination toward deaf and hard of hearing people</c:v>
                </c:pt>
                <c:pt idx="1">
                  <c:v>Discrimination toward people with disabilities</c:v>
                </c:pt>
                <c:pt idx="2">
                  <c:v>Discrimination toward women</c:v>
                </c:pt>
                <c:pt idx="3">
                  <c:v>Discrimination based on religion</c:v>
                </c:pt>
                <c:pt idx="4">
                  <c:v>Discrimination toward the LGBTQ+ community</c:v>
                </c:pt>
                <c:pt idx="5">
                  <c:v>Discrimination based on race/ethnicity</c:v>
                </c:pt>
              </c:strCache>
            </c:strRef>
          </c:cat>
          <c:val>
            <c:numRef>
              <c:f>Sheet1!$B$3:$B$8</c:f>
              <c:numCache>
                <c:formatCode>###0%</c:formatCode>
                <c:ptCount val="6"/>
                <c:pt idx="0">
                  <c:v>1.7000000000000001E-2</c:v>
                </c:pt>
                <c:pt idx="1">
                  <c:v>4.3999999999999997E-2</c:v>
                </c:pt>
                <c:pt idx="2">
                  <c:v>4.7E-2</c:v>
                </c:pt>
                <c:pt idx="3">
                  <c:v>6.9000000000000006E-2</c:v>
                </c:pt>
                <c:pt idx="4">
                  <c:v>7.4999999999999997E-2</c:v>
                </c:pt>
                <c:pt idx="5">
                  <c:v>0.2147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5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2341402378505715"/>
          <c:w val="0.97064102317439915"/>
          <c:h val="0.55026098352873465"/>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0.34</c:v>
                </c:pt>
                <c:pt idx="1">
                  <c:v>0.49099999999999999</c:v>
                </c:pt>
                <c:pt idx="2">
                  <c:v>0.443</c:v>
                </c:pt>
                <c:pt idx="3">
                  <c:v>0.54300000000000004</c:v>
                </c:pt>
                <c:pt idx="4">
                  <c:v>0.32600000000000001</c:v>
                </c:pt>
                <c:pt idx="5">
                  <c:v>0.44</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26118267532958E-3"/>
          <c:y val="0.19362326682275804"/>
          <c:w val="0.97064102317439915"/>
          <c:h val="0.59077795455654813"/>
        </c:manualLayout>
      </c:layout>
      <c:barChart>
        <c:barDir val="col"/>
        <c:grouping val="clustered"/>
        <c:varyColors val="0"/>
        <c:ser>
          <c:idx val="1"/>
          <c:order val="0"/>
          <c:spPr>
            <a:solidFill>
              <a:srgbClr val="12567C"/>
            </a:solidFill>
            <a:ln w="9525">
              <a:solidFill>
                <a:schemeClr val="bg1"/>
              </a:solidFill>
            </a:ln>
          </c:spPr>
          <c:invertIfNegative val="0"/>
          <c:dPt>
            <c:idx val="3"/>
            <c:invertIfNegative val="0"/>
            <c:bubble3D val="0"/>
            <c:extLst>
              <c:ext xmlns:c16="http://schemas.microsoft.com/office/drawing/2014/chart" uri="{C3380CC4-5D6E-409C-BE32-E72D297353CC}">
                <c16:uniqueId val="{00000004-F911-4AEA-84A9-9823C993851C}"/>
              </c:ext>
            </c:extLst>
          </c:dPt>
          <c:dPt>
            <c:idx val="4"/>
            <c:invertIfNegative val="0"/>
            <c:bubble3D val="0"/>
            <c:extLst>
              <c:ext xmlns:c16="http://schemas.microsoft.com/office/drawing/2014/chart" uri="{C3380CC4-5D6E-409C-BE32-E72D297353CC}">
                <c16:uniqueId val="{00000005-F911-4AEA-84A9-9823C993851C}"/>
              </c:ext>
            </c:extLst>
          </c:dPt>
          <c:dLbls>
            <c:dLbl>
              <c:idx val="0"/>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911-4AEA-84A9-9823C993851C}"/>
                </c:ext>
              </c:extLst>
            </c:dLbl>
            <c:dLbl>
              <c:idx val="1"/>
              <c:numFmt formatCode="0%" sourceLinked="0"/>
              <c:spPr/>
              <c:txPr>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911-4AEA-84A9-9823C993851C}"/>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All GRA Adults</c:v>
                </c:pt>
                <c:pt idx="1">
                  <c:v>Black/
African-American</c:v>
                </c:pt>
                <c:pt idx="2">
                  <c:v>Disability/
Accessibility Needs</c:v>
                </c:pt>
                <c:pt idx="3">
                  <c:v>Deaf/
Hard of Hearing</c:v>
                </c:pt>
                <c:pt idx="4">
                  <c:v>Jewish</c:v>
                </c:pt>
                <c:pt idx="5">
                  <c:v>LGBTQ+</c:v>
                </c:pt>
              </c:strCache>
            </c:strRef>
          </c:cat>
          <c:val>
            <c:numRef>
              <c:f>Sheet1!$B$3:$B$8</c:f>
              <c:numCache>
                <c:formatCode>0%</c:formatCode>
                <c:ptCount val="6"/>
                <c:pt idx="0">
                  <c:v>0.35</c:v>
                </c:pt>
                <c:pt idx="1">
                  <c:v>0.49199999999999999</c:v>
                </c:pt>
                <c:pt idx="2">
                  <c:v>0.376</c:v>
                </c:pt>
                <c:pt idx="3">
                  <c:v>0.38900000000000001</c:v>
                </c:pt>
                <c:pt idx="4">
                  <c:v>0.26</c:v>
                </c:pt>
                <c:pt idx="5">
                  <c:v>0.379</c:v>
                </c:pt>
              </c:numCache>
            </c:numRef>
          </c:val>
          <c:extLst>
            <c:ext xmlns:c16="http://schemas.microsoft.com/office/drawing/2014/chart" uri="{C3380CC4-5D6E-409C-BE32-E72D297353CC}">
              <c16:uniqueId val="{00000002-F911-4AEA-84A9-9823C993851C}"/>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100"/>
            </a:pPr>
            <a:endParaRPr lang="en-US"/>
          </a:p>
        </c:txPr>
        <c:crossAx val="200960256"/>
        <c:crosses val="autoZero"/>
        <c:auto val="1"/>
        <c:lblAlgn val="ctr"/>
        <c:lblOffset val="100"/>
        <c:noMultiLvlLbl val="0"/>
      </c:catAx>
      <c:valAx>
        <c:axId val="200960256"/>
        <c:scaling>
          <c:orientation val="minMax"/>
          <c:max val="1"/>
          <c:min val="0"/>
        </c:scaling>
        <c:delete val="1"/>
        <c:axPos val="l"/>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53586976715084"/>
          <c:y val="0"/>
          <c:w val="0.49100451461706102"/>
          <c:h val="1"/>
        </c:manualLayout>
      </c:layout>
      <c:barChart>
        <c:barDir val="bar"/>
        <c:grouping val="clustered"/>
        <c:varyColors val="0"/>
        <c:ser>
          <c:idx val="5"/>
          <c:order val="0"/>
          <c:spPr>
            <a:solidFill>
              <a:srgbClr val="12567C"/>
            </a:solidFill>
            <a:ln w="12696">
              <a:solidFill>
                <a:srgbClr val="FFFFFF"/>
              </a:solidFill>
              <a:prstDash val="solid"/>
            </a:ln>
          </c:spPr>
          <c:invertIfNegative val="0"/>
          <c:dPt>
            <c:idx val="0"/>
            <c:invertIfNegative val="0"/>
            <c:bubble3D val="0"/>
            <c:extLst>
              <c:ext xmlns:c16="http://schemas.microsoft.com/office/drawing/2014/chart" uri="{C3380CC4-5D6E-409C-BE32-E72D297353CC}">
                <c16:uniqueId val="{00000000-4F95-4CD0-9D61-8BC5B78A7ACE}"/>
              </c:ext>
            </c:extLst>
          </c:dPt>
          <c:dPt>
            <c:idx val="1"/>
            <c:invertIfNegative val="0"/>
            <c:bubble3D val="0"/>
            <c:extLst>
              <c:ext xmlns:c16="http://schemas.microsoft.com/office/drawing/2014/chart" uri="{C3380CC4-5D6E-409C-BE32-E72D297353CC}">
                <c16:uniqueId val="{00000001-4F95-4CD0-9D61-8BC5B78A7ACE}"/>
              </c:ext>
            </c:extLst>
          </c:dPt>
          <c:dPt>
            <c:idx val="2"/>
            <c:invertIfNegative val="0"/>
            <c:bubble3D val="0"/>
            <c:extLst>
              <c:ext xmlns:c16="http://schemas.microsoft.com/office/drawing/2014/chart" uri="{C3380CC4-5D6E-409C-BE32-E72D297353CC}">
                <c16:uniqueId val="{00000002-4F95-4CD0-9D61-8BC5B78A7ACE}"/>
              </c:ext>
            </c:extLst>
          </c:dPt>
          <c:dPt>
            <c:idx val="3"/>
            <c:invertIfNegative val="0"/>
            <c:bubble3D val="0"/>
            <c:extLst>
              <c:ext xmlns:c16="http://schemas.microsoft.com/office/drawing/2014/chart" uri="{C3380CC4-5D6E-409C-BE32-E72D297353CC}">
                <c16:uniqueId val="{00000003-4F95-4CD0-9D61-8BC5B78A7AC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Yates County</c:v>
                </c:pt>
                <c:pt idx="1">
                  <c:v>Seneca County</c:v>
                </c:pt>
                <c:pt idx="2">
                  <c:v>Wyoming County</c:v>
                </c:pt>
                <c:pt idx="3">
                  <c:v>Orleans County</c:v>
                </c:pt>
                <c:pt idx="4">
                  <c:v>Genesee County</c:v>
                </c:pt>
                <c:pt idx="5">
                  <c:v>Livingston County</c:v>
                </c:pt>
                <c:pt idx="6">
                  <c:v>Wayne County</c:v>
                </c:pt>
                <c:pt idx="7">
                  <c:v>Ontario County</c:v>
                </c:pt>
                <c:pt idx="8">
                  <c:v>Monroe County
in the City of Rochester</c:v>
                </c:pt>
                <c:pt idx="9">
                  <c:v>Monroe County 
outside City of Rochester</c:v>
                </c:pt>
              </c:strCache>
            </c:strRef>
          </c:cat>
          <c:val>
            <c:numRef>
              <c:f>Sheet1!$B$2:$B$11</c:f>
              <c:numCache>
                <c:formatCode>0%</c:formatCode>
                <c:ptCount val="10"/>
                <c:pt idx="0">
                  <c:v>1.6804549602327044E-2</c:v>
                </c:pt>
                <c:pt idx="1">
                  <c:v>2.4654621629171231E-2</c:v>
                </c:pt>
                <c:pt idx="2">
                  <c:v>3.1123461114337937E-2</c:v>
                </c:pt>
                <c:pt idx="3">
                  <c:v>3.7965151368489512E-2</c:v>
                </c:pt>
                <c:pt idx="4">
                  <c:v>4.586472017589293E-2</c:v>
                </c:pt>
                <c:pt idx="5">
                  <c:v>4.87412779119058E-2</c:v>
                </c:pt>
                <c:pt idx="6">
                  <c:v>7.7519615970552638E-2</c:v>
                </c:pt>
                <c:pt idx="7">
                  <c:v>8.6978667193878659E-2</c:v>
                </c:pt>
                <c:pt idx="8">
                  <c:v>0.18332121570066062</c:v>
                </c:pt>
                <c:pt idx="9">
                  <c:v>0.44702671933278326</c:v>
                </c:pt>
              </c:numCache>
            </c:numRef>
          </c:val>
          <c:extLst>
            <c:ext xmlns:c16="http://schemas.microsoft.com/office/drawing/2014/chart" uri="{C3380CC4-5D6E-409C-BE32-E72D297353CC}">
              <c16:uniqueId val="{0000000E-4F95-4CD0-9D61-8BC5B78A7ACE}"/>
            </c:ext>
          </c:extLst>
        </c:ser>
        <c:dLbls>
          <c:showLegendKey val="0"/>
          <c:showVal val="0"/>
          <c:showCatName val="0"/>
          <c:showSerName val="0"/>
          <c:showPercent val="0"/>
          <c:showBubbleSize val="0"/>
        </c:dLbls>
        <c:gapWidth val="35"/>
        <c:axId val="273618048"/>
        <c:axId val="273619584"/>
      </c:barChart>
      <c:catAx>
        <c:axId val="273618048"/>
        <c:scaling>
          <c:orientation val="minMax"/>
        </c:scaling>
        <c:delete val="0"/>
        <c:axPos val="l"/>
        <c:numFmt formatCode="General" sourceLinked="1"/>
        <c:majorTickMark val="out"/>
        <c:minorTickMark val="none"/>
        <c:tickLblPos val="nextTo"/>
        <c:spPr>
          <a:ln w="3174">
            <a:solidFill>
              <a:srgbClr val="333333"/>
            </a:solidFill>
            <a:prstDash val="solid"/>
          </a:ln>
        </c:spPr>
        <c:txPr>
          <a:bodyPr rot="0" vert="horz"/>
          <a:lstStyle/>
          <a:p>
            <a:pPr>
              <a:defRPr sz="1000">
                <a:solidFill>
                  <a:schemeClr val="tx1"/>
                </a:solidFill>
              </a:defRPr>
            </a:pPr>
            <a:endParaRPr lang="en-US"/>
          </a:p>
        </c:txPr>
        <c:crossAx val="273619584"/>
        <c:crosses val="autoZero"/>
        <c:auto val="1"/>
        <c:lblAlgn val="ctr"/>
        <c:lblOffset val="100"/>
        <c:noMultiLvlLbl val="0"/>
      </c:catAx>
      <c:valAx>
        <c:axId val="273619584"/>
        <c:scaling>
          <c:orientation val="minMax"/>
          <c:max val="0.5"/>
          <c:min val="0"/>
        </c:scaling>
        <c:delete val="1"/>
        <c:axPos val="b"/>
        <c:numFmt formatCode="0%" sourceLinked="1"/>
        <c:majorTickMark val="out"/>
        <c:minorTickMark val="none"/>
        <c:tickLblPos val="nextTo"/>
        <c:crossAx val="273618048"/>
        <c:crosses val="autoZero"/>
        <c:crossBetween val="between"/>
        <c:majorUnit val="0.25"/>
        <c:minorUnit val="0.25"/>
      </c:valAx>
      <c:spPr>
        <a:noFill/>
        <a:ln w="25393">
          <a:noFill/>
        </a:ln>
      </c:spPr>
    </c:plotArea>
    <c:plotVisOnly val="1"/>
    <c:dispBlanksAs val="gap"/>
    <c:showDLblsOverMax val="0"/>
  </c:chart>
  <c:spPr>
    <a:noFill/>
    <a:ln>
      <a:noFill/>
    </a:ln>
  </c:spPr>
  <c:txPr>
    <a:bodyPr/>
    <a:lstStyle/>
    <a:p>
      <a:pPr>
        <a:defRPr sz="1050" b="1" i="0" u="none" strike="noStrike" baseline="0">
          <a:solidFill>
            <a:srgbClr val="333333"/>
          </a:solidFill>
          <a:latin typeface="Arial"/>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74377884994614"/>
          <c:y val="0.17260846703346031"/>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D245-4E2A-8C0B-BCA393324B97}"/>
              </c:ext>
            </c:extLst>
          </c:dPt>
          <c:dPt>
            <c:idx val="1"/>
            <c:bubble3D val="0"/>
            <c:spPr>
              <a:solidFill>
                <a:srgbClr val="CCAB2B"/>
              </a:solidFill>
              <a:ln w="24907">
                <a:noFill/>
              </a:ln>
            </c:spPr>
            <c:extLst>
              <c:ext xmlns:c16="http://schemas.microsoft.com/office/drawing/2014/chart" uri="{C3380CC4-5D6E-409C-BE32-E72D297353CC}">
                <c16:uniqueId val="{00000003-D245-4E2A-8C0B-BCA393324B97}"/>
              </c:ext>
            </c:extLst>
          </c:dPt>
          <c:dPt>
            <c:idx val="2"/>
            <c:bubble3D val="0"/>
            <c:spPr>
              <a:solidFill>
                <a:srgbClr val="7C3E20"/>
              </a:solidFill>
              <a:ln w="24907">
                <a:noFill/>
              </a:ln>
            </c:spPr>
            <c:extLst>
              <c:ext xmlns:c16="http://schemas.microsoft.com/office/drawing/2014/chart" uri="{C3380CC4-5D6E-409C-BE32-E72D297353CC}">
                <c16:uniqueId val="{00000005-D245-4E2A-8C0B-BCA393324B97}"/>
              </c:ext>
            </c:extLst>
          </c:dPt>
          <c:dPt>
            <c:idx val="3"/>
            <c:bubble3D val="0"/>
            <c:spPr>
              <a:solidFill>
                <a:schemeClr val="bg1">
                  <a:lumMod val="75000"/>
                </a:schemeClr>
              </a:solidFill>
              <a:ln w="24907">
                <a:noFill/>
              </a:ln>
            </c:spPr>
            <c:extLst>
              <c:ext xmlns:c16="http://schemas.microsoft.com/office/drawing/2014/chart" uri="{C3380CC4-5D6E-409C-BE32-E72D297353CC}">
                <c16:uniqueId val="{00000007-D245-4E2A-8C0B-BCA393324B97}"/>
              </c:ext>
            </c:extLst>
          </c:dPt>
          <c:dPt>
            <c:idx val="4"/>
            <c:bubble3D val="0"/>
            <c:spPr>
              <a:solidFill>
                <a:srgbClr val="7C3E20"/>
              </a:solidFill>
              <a:ln w="24907">
                <a:noFill/>
              </a:ln>
            </c:spPr>
            <c:extLst>
              <c:ext xmlns:c16="http://schemas.microsoft.com/office/drawing/2014/chart" uri="{C3380CC4-5D6E-409C-BE32-E72D297353CC}">
                <c16:uniqueId val="{00000009-D245-4E2A-8C0B-BCA393324B97}"/>
              </c:ext>
            </c:extLst>
          </c:dPt>
          <c:dPt>
            <c:idx val="5"/>
            <c:bubble3D val="0"/>
            <c:spPr>
              <a:solidFill>
                <a:srgbClr val="CCAB27">
                  <a:alpha val="50000"/>
                </a:srgbClr>
              </a:solidFill>
              <a:ln w="24907">
                <a:noFill/>
              </a:ln>
            </c:spPr>
            <c:extLst>
              <c:ext xmlns:c16="http://schemas.microsoft.com/office/drawing/2014/chart" uri="{C3380CC4-5D6E-409C-BE32-E72D297353CC}">
                <c16:uniqueId val="{0000000B-D245-4E2A-8C0B-BCA393324B97}"/>
              </c:ext>
            </c:extLst>
          </c:dPt>
          <c:dLbls>
            <c:dLbl>
              <c:idx val="0"/>
              <c:layout>
                <c:manualLayout>
                  <c:x val="5.4666730157397828E-2"/>
                  <c:y val="8.143823289258246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387665795552308"/>
                      <c:h val="0.27851948751490896"/>
                    </c:manualLayout>
                  </c15:layout>
                </c:ext>
                <c:ext xmlns:c16="http://schemas.microsoft.com/office/drawing/2014/chart" uri="{C3380CC4-5D6E-409C-BE32-E72D297353CC}">
                  <c16:uniqueId val="{00000001-D245-4E2A-8C0B-BCA393324B97}"/>
                </c:ext>
              </c:extLst>
            </c:dLbl>
            <c:dLbl>
              <c:idx val="1"/>
              <c:layout>
                <c:manualLayout>
                  <c:x val="3.7583284504656624E-2"/>
                  <c:y val="-2.171691910447643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178636552690046"/>
                      <c:h val="0.34407765081075076"/>
                    </c:manualLayout>
                  </c15:layout>
                </c:ext>
                <c:ext xmlns:c16="http://schemas.microsoft.com/office/drawing/2014/chart" uri="{C3380CC4-5D6E-409C-BE32-E72D297353CC}">
                  <c16:uniqueId val="{00000003-D245-4E2A-8C0B-BCA393324B97}"/>
                </c:ext>
              </c:extLst>
            </c:dLbl>
            <c:dLbl>
              <c:idx val="2"/>
              <c:layout>
                <c:manualLayout>
                  <c:x val="-5.8083257870832947E-2"/>
                  <c:y val="-7.600921686566727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45-4E2A-8C0B-BCA393324B97}"/>
                </c:ext>
              </c:extLst>
            </c:dLbl>
            <c:dLbl>
              <c:idx val="3"/>
              <c:layout>
                <c:manualLayout>
                  <c:x val="6.833324455392112E-3"/>
                  <c:y val="3.25753786567144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45-4E2A-8C0B-BCA393324B97}"/>
                </c:ext>
              </c:extLst>
            </c:dLbl>
            <c:dLbl>
              <c:idx val="4"/>
              <c:layout>
                <c:manualLayout>
                  <c:x val="0.10933319128627372"/>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45-4E2A-8C0B-BCA393324B97}"/>
                </c:ext>
              </c:extLst>
            </c:dLbl>
            <c:spPr>
              <a:noFill/>
              <a:ln>
                <a:noFill/>
              </a:ln>
              <a:effectLst/>
            </c:spPr>
            <c:txPr>
              <a:bodyPr wrap="square" lIns="38100" tIns="19050" rIns="38100" bIns="19050" anchor="ctr">
                <a:spAutoFit/>
              </a:bodyPr>
              <a:lstStyle/>
              <a:p>
                <a:pPr>
                  <a:defRPr sz="105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In an urban or city area</c:v>
                </c:pt>
                <c:pt idx="1">
                  <c:v>In a suburban area next to a city</c:v>
                </c:pt>
                <c:pt idx="2">
                  <c:v>In a small town</c:v>
                </c:pt>
                <c:pt idx="3">
                  <c:v>In a rural area</c:v>
                </c:pt>
              </c:strCache>
            </c:strRef>
          </c:cat>
          <c:val>
            <c:numRef>
              <c:f>Sheet1!$B$2:$B$5</c:f>
              <c:numCache>
                <c:formatCode>0%</c:formatCode>
                <c:ptCount val="4"/>
                <c:pt idx="0">
                  <c:v>0.18024366828327623</c:v>
                </c:pt>
                <c:pt idx="1">
                  <c:v>0.45732651410487546</c:v>
                </c:pt>
                <c:pt idx="2">
                  <c:v>0.17404157430529088</c:v>
                </c:pt>
                <c:pt idx="3">
                  <c:v>0.18838824330655687</c:v>
                </c:pt>
              </c:numCache>
            </c:numRef>
          </c:val>
          <c:extLst>
            <c:ext xmlns:c16="http://schemas.microsoft.com/office/drawing/2014/chart" uri="{C3380CC4-5D6E-409C-BE32-E72D297353CC}">
              <c16:uniqueId val="{0000000C-D245-4E2A-8C0B-BCA393324B97}"/>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855590323304311E-2"/>
          <c:y val="0"/>
          <c:w val="0.91817273395053967"/>
          <c:h val="0.8124762628924308"/>
        </c:manualLayout>
      </c:layout>
      <c:barChart>
        <c:barDir val="col"/>
        <c:grouping val="clustered"/>
        <c:varyColors val="0"/>
        <c:ser>
          <c:idx val="5"/>
          <c:order val="0"/>
          <c:spPr>
            <a:solidFill>
              <a:srgbClr val="12567C"/>
            </a:solidFill>
            <a:ln w="12696">
              <a:solidFill>
                <a:srgbClr val="FFFFFF"/>
              </a:solidFill>
              <a:prstDash val="solid"/>
            </a:ln>
          </c:spPr>
          <c:invertIfNegative val="0"/>
          <c:dPt>
            <c:idx val="0"/>
            <c:invertIfNegative val="0"/>
            <c:bubble3D val="0"/>
            <c:extLst>
              <c:ext xmlns:c16="http://schemas.microsoft.com/office/drawing/2014/chart" uri="{C3380CC4-5D6E-409C-BE32-E72D297353CC}">
                <c16:uniqueId val="{00000000-4F95-4CD0-9D61-8BC5B78A7ACE}"/>
              </c:ext>
            </c:extLst>
          </c:dPt>
          <c:dPt>
            <c:idx val="1"/>
            <c:invertIfNegative val="0"/>
            <c:bubble3D val="0"/>
            <c:extLst>
              <c:ext xmlns:c16="http://schemas.microsoft.com/office/drawing/2014/chart" uri="{C3380CC4-5D6E-409C-BE32-E72D297353CC}">
                <c16:uniqueId val="{00000001-4F95-4CD0-9D61-8BC5B78A7ACE}"/>
              </c:ext>
            </c:extLst>
          </c:dPt>
          <c:dPt>
            <c:idx val="2"/>
            <c:invertIfNegative val="0"/>
            <c:bubble3D val="0"/>
            <c:extLst>
              <c:ext xmlns:c16="http://schemas.microsoft.com/office/drawing/2014/chart" uri="{C3380CC4-5D6E-409C-BE32-E72D297353CC}">
                <c16:uniqueId val="{00000002-4F95-4CD0-9D61-8BC5B78A7ACE}"/>
              </c:ext>
            </c:extLst>
          </c:dPt>
          <c:dPt>
            <c:idx val="3"/>
            <c:invertIfNegative val="0"/>
            <c:bubble3D val="0"/>
            <c:extLst>
              <c:ext xmlns:c16="http://schemas.microsoft.com/office/drawing/2014/chart" uri="{C3380CC4-5D6E-409C-BE32-E72D297353CC}">
                <c16:uniqueId val="{00000003-4F95-4CD0-9D61-8BC5B78A7ACE}"/>
              </c:ext>
            </c:extLst>
          </c:dPt>
          <c:dLbls>
            <c:dLbl>
              <c:idx val="19"/>
              <c:delete val="1"/>
              <c:extLst>
                <c:ext xmlns:c15="http://schemas.microsoft.com/office/drawing/2012/chart" uri="{CE6537A1-D6FC-4f65-9D91-7224C49458BB}"/>
                <c:ext xmlns:c16="http://schemas.microsoft.com/office/drawing/2014/chart" uri="{C3380CC4-5D6E-409C-BE32-E72D297353CC}">
                  <c16:uniqueId val="{00000004-4F95-4CD0-9D61-8BC5B78A7ACE}"/>
                </c:ext>
              </c:extLst>
            </c:dLbl>
            <c:dLbl>
              <c:idx val="20"/>
              <c:delete val="1"/>
              <c:extLst>
                <c:ext xmlns:c15="http://schemas.microsoft.com/office/drawing/2012/chart" uri="{CE6537A1-D6FC-4f65-9D91-7224C49458BB}"/>
                <c:ext xmlns:c16="http://schemas.microsoft.com/office/drawing/2014/chart" uri="{C3380CC4-5D6E-409C-BE32-E72D297353CC}">
                  <c16:uniqueId val="{00000005-4F95-4CD0-9D61-8BC5B78A7ACE}"/>
                </c:ext>
              </c:extLst>
            </c:dLbl>
            <c:dLbl>
              <c:idx val="21"/>
              <c:delete val="1"/>
              <c:extLst>
                <c:ext xmlns:c15="http://schemas.microsoft.com/office/drawing/2012/chart" uri="{CE6537A1-D6FC-4f65-9D91-7224C49458BB}"/>
                <c:ext xmlns:c16="http://schemas.microsoft.com/office/drawing/2014/chart" uri="{C3380CC4-5D6E-409C-BE32-E72D297353CC}">
                  <c16:uniqueId val="{00000006-4F95-4CD0-9D61-8BC5B78A7ACE}"/>
                </c:ext>
              </c:extLst>
            </c:dLbl>
            <c:dLbl>
              <c:idx val="22"/>
              <c:delete val="1"/>
              <c:extLst>
                <c:ext xmlns:c15="http://schemas.microsoft.com/office/drawing/2012/chart" uri="{CE6537A1-D6FC-4f65-9D91-7224C49458BB}"/>
                <c:ext xmlns:c16="http://schemas.microsoft.com/office/drawing/2014/chart" uri="{C3380CC4-5D6E-409C-BE32-E72D297353CC}">
                  <c16:uniqueId val="{00000007-4F95-4CD0-9D61-8BC5B78A7ACE}"/>
                </c:ext>
              </c:extLst>
            </c:dLbl>
            <c:dLbl>
              <c:idx val="23"/>
              <c:delete val="1"/>
              <c:extLst>
                <c:ext xmlns:c15="http://schemas.microsoft.com/office/drawing/2012/chart" uri="{CE6537A1-D6FC-4f65-9D91-7224C49458BB}"/>
                <c:ext xmlns:c16="http://schemas.microsoft.com/office/drawing/2014/chart" uri="{C3380CC4-5D6E-409C-BE32-E72D297353CC}">
                  <c16:uniqueId val="{00000008-4F95-4CD0-9D61-8BC5B78A7ACE}"/>
                </c:ext>
              </c:extLst>
            </c:dLbl>
            <c:dLbl>
              <c:idx val="24"/>
              <c:delete val="1"/>
              <c:extLst>
                <c:ext xmlns:c15="http://schemas.microsoft.com/office/drawing/2012/chart" uri="{CE6537A1-D6FC-4f65-9D91-7224C49458BB}"/>
                <c:ext xmlns:c16="http://schemas.microsoft.com/office/drawing/2014/chart" uri="{C3380CC4-5D6E-409C-BE32-E72D297353CC}">
                  <c16:uniqueId val="{00000009-4F95-4CD0-9D61-8BC5B78A7ACE}"/>
                </c:ext>
              </c:extLst>
            </c:dLbl>
            <c:dLbl>
              <c:idx val="25"/>
              <c:delete val="1"/>
              <c:extLst>
                <c:ext xmlns:c15="http://schemas.microsoft.com/office/drawing/2012/chart" uri="{CE6537A1-D6FC-4f65-9D91-7224C49458BB}"/>
                <c:ext xmlns:c16="http://schemas.microsoft.com/office/drawing/2014/chart" uri="{C3380CC4-5D6E-409C-BE32-E72D297353CC}">
                  <c16:uniqueId val="{0000000A-4F95-4CD0-9D61-8BC5B78A7ACE}"/>
                </c:ext>
              </c:extLst>
            </c:dLbl>
            <c:dLbl>
              <c:idx val="26"/>
              <c:delete val="1"/>
              <c:extLst>
                <c:ext xmlns:c15="http://schemas.microsoft.com/office/drawing/2012/chart" uri="{CE6537A1-D6FC-4f65-9D91-7224C49458BB}"/>
                <c:ext xmlns:c16="http://schemas.microsoft.com/office/drawing/2014/chart" uri="{C3380CC4-5D6E-409C-BE32-E72D297353CC}">
                  <c16:uniqueId val="{0000000B-4F95-4CD0-9D61-8BC5B78A7ACE}"/>
                </c:ext>
              </c:extLst>
            </c:dLbl>
            <c:dLbl>
              <c:idx val="27"/>
              <c:delete val="1"/>
              <c:extLst>
                <c:ext xmlns:c15="http://schemas.microsoft.com/office/drawing/2012/chart" uri="{CE6537A1-D6FC-4f65-9D91-7224C49458BB}"/>
                <c:ext xmlns:c16="http://schemas.microsoft.com/office/drawing/2014/chart" uri="{C3380CC4-5D6E-409C-BE32-E72D297353CC}">
                  <c16:uniqueId val="{0000000C-4F95-4CD0-9D61-8BC5B78A7ACE}"/>
                </c:ext>
              </c:extLst>
            </c:dLbl>
            <c:dLbl>
              <c:idx val="28"/>
              <c:delete val="1"/>
              <c:extLst>
                <c:ext xmlns:c15="http://schemas.microsoft.com/office/drawing/2012/chart" uri="{CE6537A1-D6FC-4f65-9D91-7224C49458BB}"/>
                <c:ext xmlns:c16="http://schemas.microsoft.com/office/drawing/2014/chart" uri="{C3380CC4-5D6E-409C-BE32-E72D297353CC}">
                  <c16:uniqueId val="{0000000D-4F95-4CD0-9D61-8BC5B78A7ACE}"/>
                </c:ext>
              </c:extLst>
            </c:dLbl>
            <c:spPr>
              <a:noFill/>
              <a:ln w="25390">
                <a:noFill/>
              </a:ln>
            </c:spPr>
            <c:txPr>
              <a:bodyPr/>
              <a:lstStyle/>
              <a:p>
                <a:pPr algn="ctr" rtl="0">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18-29</c:v>
                </c:pt>
                <c:pt idx="1">
                  <c:v>30-39</c:v>
                </c:pt>
                <c:pt idx="2">
                  <c:v>40-49</c:v>
                </c:pt>
                <c:pt idx="3">
                  <c:v>50-59</c:v>
                </c:pt>
                <c:pt idx="4">
                  <c:v>60-69</c:v>
                </c:pt>
                <c:pt idx="5">
                  <c:v>70+</c:v>
                </c:pt>
              </c:strCache>
            </c:strRef>
          </c:cat>
          <c:val>
            <c:numRef>
              <c:f>Sheet1!$B$2:$B$7</c:f>
              <c:numCache>
                <c:formatCode>0%</c:formatCode>
                <c:ptCount val="6"/>
                <c:pt idx="0">
                  <c:v>0.17517381178987373</c:v>
                </c:pt>
                <c:pt idx="1">
                  <c:v>0.18445937329340928</c:v>
                </c:pt>
                <c:pt idx="2">
                  <c:v>0.15284241613825855</c:v>
                </c:pt>
                <c:pt idx="3">
                  <c:v>0.19319588760251957</c:v>
                </c:pt>
                <c:pt idx="4">
                  <c:v>0.1802625374850596</c:v>
                </c:pt>
                <c:pt idx="5">
                  <c:v>0.11406597369087884</c:v>
                </c:pt>
              </c:numCache>
            </c:numRef>
          </c:val>
          <c:extLst>
            <c:ext xmlns:c16="http://schemas.microsoft.com/office/drawing/2014/chart" uri="{C3380CC4-5D6E-409C-BE32-E72D297353CC}">
              <c16:uniqueId val="{0000000E-4F95-4CD0-9D61-8BC5B78A7ACE}"/>
            </c:ext>
          </c:extLst>
        </c:ser>
        <c:dLbls>
          <c:showLegendKey val="0"/>
          <c:showVal val="0"/>
          <c:showCatName val="0"/>
          <c:showSerName val="0"/>
          <c:showPercent val="0"/>
          <c:showBubbleSize val="0"/>
        </c:dLbls>
        <c:gapWidth val="35"/>
        <c:axId val="273618048"/>
        <c:axId val="273619584"/>
      </c:barChart>
      <c:catAx>
        <c:axId val="273618048"/>
        <c:scaling>
          <c:orientation val="minMax"/>
        </c:scaling>
        <c:delete val="0"/>
        <c:axPos val="b"/>
        <c:numFmt formatCode="General" sourceLinked="1"/>
        <c:majorTickMark val="out"/>
        <c:minorTickMark val="none"/>
        <c:tickLblPos val="nextTo"/>
        <c:spPr>
          <a:ln w="3174">
            <a:solidFill>
              <a:srgbClr val="333333"/>
            </a:solidFill>
            <a:prstDash val="solid"/>
          </a:ln>
        </c:spPr>
        <c:txPr>
          <a:bodyPr rot="0" vert="horz"/>
          <a:lstStyle/>
          <a:p>
            <a:pPr>
              <a:defRPr sz="1000">
                <a:solidFill>
                  <a:schemeClr val="tx1"/>
                </a:solidFill>
              </a:defRPr>
            </a:pPr>
            <a:endParaRPr lang="en-US"/>
          </a:p>
        </c:txPr>
        <c:crossAx val="273619584"/>
        <c:crosses val="autoZero"/>
        <c:auto val="1"/>
        <c:lblAlgn val="ctr"/>
        <c:lblOffset val="100"/>
        <c:noMultiLvlLbl val="0"/>
      </c:catAx>
      <c:valAx>
        <c:axId val="273619584"/>
        <c:scaling>
          <c:orientation val="minMax"/>
          <c:max val="0.25"/>
          <c:min val="0"/>
        </c:scaling>
        <c:delete val="1"/>
        <c:axPos val="l"/>
        <c:numFmt formatCode="0%" sourceLinked="1"/>
        <c:majorTickMark val="out"/>
        <c:minorTickMark val="none"/>
        <c:tickLblPos val="nextTo"/>
        <c:crossAx val="273618048"/>
        <c:crosses val="autoZero"/>
        <c:crossBetween val="between"/>
        <c:majorUnit val="0.25"/>
        <c:minorUnit val="0.25"/>
      </c:valAx>
      <c:spPr>
        <a:noFill/>
        <a:ln w="25393">
          <a:noFill/>
        </a:ln>
      </c:spPr>
    </c:plotArea>
    <c:plotVisOnly val="1"/>
    <c:dispBlanksAs val="gap"/>
    <c:showDLblsOverMax val="0"/>
  </c:chart>
  <c:spPr>
    <a:noFill/>
    <a:ln>
      <a:noFill/>
    </a:ln>
  </c:spPr>
  <c:txPr>
    <a:bodyPr/>
    <a:lstStyle/>
    <a:p>
      <a:pPr>
        <a:defRPr sz="1050" b="1" i="0" u="none" strike="noStrike" baseline="0">
          <a:solidFill>
            <a:srgbClr val="333333"/>
          </a:solidFill>
          <a:latin typeface="Arial"/>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16038780999485"/>
          <c:y val="0.24861768389912747"/>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98D9-4F3B-94F2-E382EBFCDAAF}"/>
              </c:ext>
            </c:extLst>
          </c:dPt>
          <c:dPt>
            <c:idx val="1"/>
            <c:bubble3D val="0"/>
            <c:spPr>
              <a:solidFill>
                <a:srgbClr val="CCAB2B"/>
              </a:solidFill>
              <a:ln w="24907">
                <a:noFill/>
              </a:ln>
            </c:spPr>
            <c:extLst>
              <c:ext xmlns:c16="http://schemas.microsoft.com/office/drawing/2014/chart" uri="{C3380CC4-5D6E-409C-BE32-E72D297353CC}">
                <c16:uniqueId val="{00000003-98D9-4F3B-94F2-E382EBFCDAAF}"/>
              </c:ext>
            </c:extLst>
          </c:dPt>
          <c:dPt>
            <c:idx val="2"/>
            <c:bubble3D val="0"/>
            <c:spPr>
              <a:solidFill>
                <a:srgbClr val="7C3E20"/>
              </a:solidFill>
              <a:ln w="24907">
                <a:noFill/>
              </a:ln>
            </c:spPr>
            <c:extLst>
              <c:ext xmlns:c16="http://schemas.microsoft.com/office/drawing/2014/chart" uri="{C3380CC4-5D6E-409C-BE32-E72D297353CC}">
                <c16:uniqueId val="{00000005-98D9-4F3B-94F2-E382EBFCDAAF}"/>
              </c:ext>
            </c:extLst>
          </c:dPt>
          <c:dPt>
            <c:idx val="3"/>
            <c:bubble3D val="0"/>
            <c:spPr>
              <a:solidFill>
                <a:schemeClr val="bg1">
                  <a:lumMod val="75000"/>
                </a:schemeClr>
              </a:solidFill>
              <a:ln w="24907">
                <a:noFill/>
              </a:ln>
            </c:spPr>
            <c:extLst>
              <c:ext xmlns:c16="http://schemas.microsoft.com/office/drawing/2014/chart" uri="{C3380CC4-5D6E-409C-BE32-E72D297353CC}">
                <c16:uniqueId val="{00000007-98D9-4F3B-94F2-E382EBFCDAAF}"/>
              </c:ext>
            </c:extLst>
          </c:dPt>
          <c:dPt>
            <c:idx val="4"/>
            <c:bubble3D val="0"/>
            <c:spPr>
              <a:solidFill>
                <a:srgbClr val="7C3E20"/>
              </a:solidFill>
              <a:ln w="24907">
                <a:noFill/>
              </a:ln>
            </c:spPr>
            <c:extLst>
              <c:ext xmlns:c16="http://schemas.microsoft.com/office/drawing/2014/chart" uri="{C3380CC4-5D6E-409C-BE32-E72D297353CC}">
                <c16:uniqueId val="{00000009-98D9-4F3B-94F2-E382EBFCDAAF}"/>
              </c:ext>
            </c:extLst>
          </c:dPt>
          <c:dPt>
            <c:idx val="5"/>
            <c:bubble3D val="0"/>
            <c:spPr>
              <a:solidFill>
                <a:srgbClr val="CCAB27">
                  <a:alpha val="50000"/>
                </a:srgbClr>
              </a:solidFill>
              <a:ln w="24907">
                <a:noFill/>
              </a:ln>
            </c:spPr>
            <c:extLst>
              <c:ext xmlns:c16="http://schemas.microsoft.com/office/drawing/2014/chart" uri="{C3380CC4-5D6E-409C-BE32-E72D297353CC}">
                <c16:uniqueId val="{0000000B-98D9-4F3B-94F2-E382EBFCDAAF}"/>
              </c:ext>
            </c:extLst>
          </c:dPt>
          <c:dLbls>
            <c:dLbl>
              <c:idx val="0"/>
              <c:layout>
                <c:manualLayout>
                  <c:x val="4.4416608960048724E-2"/>
                  <c:y val="0.2063107314925251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D9-4F3B-94F2-E382EBFCDAAF}"/>
                </c:ext>
              </c:extLst>
            </c:dLbl>
            <c:dLbl>
              <c:idx val="1"/>
              <c:layout>
                <c:manualLayout>
                  <c:x val="1.3666648910784224E-2"/>
                  <c:y val="-2.171691910447643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9-4F3B-94F2-E382EBFCDAAF}"/>
                </c:ext>
              </c:extLst>
            </c:dLbl>
            <c:dLbl>
              <c:idx val="2"/>
              <c:layout>
                <c:manualLayout>
                  <c:x val="-8.1999893464705403E-2"/>
                  <c:y val="2.0163817389780223E-2"/>
                </c:manualLayout>
              </c:layout>
              <c:tx>
                <c:rich>
                  <a:bodyPr/>
                  <a:lstStyle/>
                  <a:p>
                    <a:fld id="{F141AFDE-F9C7-412F-860D-45A33D0A899E}" type="CATEGORYNAME">
                      <a:rPr lang="en-US"/>
                      <a:pPr/>
                      <a:t>[CATEGORY NAME]</a:t>
                    </a:fld>
                    <a:r>
                      <a:rPr lang="en-US" baseline="0" dirty="0"/>
                      <a:t>, &lt;1%</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8D9-4F3B-94F2-E382EBFCDAAF}"/>
                </c:ext>
              </c:extLst>
            </c:dLbl>
            <c:dLbl>
              <c:idx val="3"/>
              <c:layout>
                <c:manualLayout>
                  <c:x val="9.2249880147793506E-2"/>
                  <c:y val="-3.8004608432833591E-2"/>
                </c:manualLayout>
              </c:layout>
              <c:tx>
                <c:rich>
                  <a:bodyPr/>
                  <a:lstStyle/>
                  <a:p>
                    <a:fld id="{5B921FA6-54E8-47AA-8FDB-F5808BD12E0C}" type="CATEGORYNAME">
                      <a:rPr lang="en-US"/>
                      <a:pPr/>
                      <a:t>[CATEGORY NAME]</a:t>
                    </a:fld>
                    <a:r>
                      <a:rPr lang="en-US" baseline="0" dirty="0"/>
                      <a:t>, &lt;1%</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8D9-4F3B-94F2-E382EBFCDAAF}"/>
                </c:ext>
              </c:extLst>
            </c:dLbl>
            <c:dLbl>
              <c:idx val="4"/>
              <c:layout>
                <c:manualLayout>
                  <c:x val="0.10933319128627372"/>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9-4F3B-94F2-E382EBFCDAAF}"/>
                </c:ext>
              </c:extLst>
            </c:dLbl>
            <c:spPr>
              <a:noFill/>
              <a:ln>
                <a:noFill/>
              </a:ln>
              <a:effectLst/>
            </c:spPr>
            <c:txPr>
              <a:bodyPr wrap="square" lIns="38100" tIns="19050" rIns="38100" bIns="19050" anchor="ctr">
                <a:spAutoFit/>
              </a:bodyPr>
              <a:lstStyle/>
              <a:p>
                <a:pPr>
                  <a:defRPr sz="105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A man</c:v>
                </c:pt>
                <c:pt idx="1">
                  <c:v>A woman</c:v>
                </c:pt>
                <c:pt idx="2">
                  <c:v>A gender not listed here</c:v>
                </c:pt>
                <c:pt idx="3">
                  <c:v>Prefer not to say</c:v>
                </c:pt>
              </c:strCache>
            </c:strRef>
          </c:cat>
          <c:val>
            <c:numRef>
              <c:f>Sheet1!$B$2:$B$5</c:f>
              <c:numCache>
                <c:formatCode>0%</c:formatCode>
                <c:ptCount val="4"/>
                <c:pt idx="0">
                  <c:v>0.49588960404541721</c:v>
                </c:pt>
                <c:pt idx="1">
                  <c:v>0.49565979526161696</c:v>
                </c:pt>
                <c:pt idx="2">
                  <c:v>4.1800827746739239E-3</c:v>
                </c:pt>
                <c:pt idx="3">
                  <c:v>4.2705179182916421E-3</c:v>
                </c:pt>
              </c:numCache>
            </c:numRef>
          </c:val>
          <c:extLst>
            <c:ext xmlns:c16="http://schemas.microsoft.com/office/drawing/2014/chart" uri="{C3380CC4-5D6E-409C-BE32-E72D297353CC}">
              <c16:uniqueId val="{0000000C-98D9-4F3B-94F2-E382EBFCDAAF}"/>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855590323304311E-2"/>
          <c:y val="0"/>
          <c:w val="0.91817273395053967"/>
          <c:h val="0.8124762628924308"/>
        </c:manualLayout>
      </c:layout>
      <c:barChart>
        <c:barDir val="col"/>
        <c:grouping val="clustered"/>
        <c:varyColors val="0"/>
        <c:ser>
          <c:idx val="5"/>
          <c:order val="0"/>
          <c:spPr>
            <a:solidFill>
              <a:srgbClr val="12567C"/>
            </a:solidFill>
            <a:ln w="12696">
              <a:solidFill>
                <a:srgbClr val="FFFFFF"/>
              </a:solidFill>
              <a:prstDash val="solid"/>
            </a:ln>
          </c:spPr>
          <c:invertIfNegative val="0"/>
          <c:dPt>
            <c:idx val="0"/>
            <c:invertIfNegative val="0"/>
            <c:bubble3D val="0"/>
            <c:extLst>
              <c:ext xmlns:c16="http://schemas.microsoft.com/office/drawing/2014/chart" uri="{C3380CC4-5D6E-409C-BE32-E72D297353CC}">
                <c16:uniqueId val="{00000000-4F95-4CD0-9D61-8BC5B78A7ACE}"/>
              </c:ext>
            </c:extLst>
          </c:dPt>
          <c:dPt>
            <c:idx val="1"/>
            <c:invertIfNegative val="0"/>
            <c:bubble3D val="0"/>
            <c:extLst>
              <c:ext xmlns:c16="http://schemas.microsoft.com/office/drawing/2014/chart" uri="{C3380CC4-5D6E-409C-BE32-E72D297353CC}">
                <c16:uniqueId val="{00000001-4F95-4CD0-9D61-8BC5B78A7ACE}"/>
              </c:ext>
            </c:extLst>
          </c:dPt>
          <c:dPt>
            <c:idx val="2"/>
            <c:invertIfNegative val="0"/>
            <c:bubble3D val="0"/>
            <c:extLst>
              <c:ext xmlns:c16="http://schemas.microsoft.com/office/drawing/2014/chart" uri="{C3380CC4-5D6E-409C-BE32-E72D297353CC}">
                <c16:uniqueId val="{00000002-4F95-4CD0-9D61-8BC5B78A7ACE}"/>
              </c:ext>
            </c:extLst>
          </c:dPt>
          <c:dPt>
            <c:idx val="3"/>
            <c:invertIfNegative val="0"/>
            <c:bubble3D val="0"/>
            <c:extLst>
              <c:ext xmlns:c16="http://schemas.microsoft.com/office/drawing/2014/chart" uri="{C3380CC4-5D6E-409C-BE32-E72D297353CC}">
                <c16:uniqueId val="{00000003-4F95-4CD0-9D61-8BC5B78A7ACE}"/>
              </c:ext>
            </c:extLst>
          </c:dPt>
          <c:dLbls>
            <c:dLbl>
              <c:idx val="19"/>
              <c:delete val="1"/>
              <c:extLst>
                <c:ext xmlns:c15="http://schemas.microsoft.com/office/drawing/2012/chart" uri="{CE6537A1-D6FC-4f65-9D91-7224C49458BB}"/>
                <c:ext xmlns:c16="http://schemas.microsoft.com/office/drawing/2014/chart" uri="{C3380CC4-5D6E-409C-BE32-E72D297353CC}">
                  <c16:uniqueId val="{00000004-4F95-4CD0-9D61-8BC5B78A7ACE}"/>
                </c:ext>
              </c:extLst>
            </c:dLbl>
            <c:dLbl>
              <c:idx val="20"/>
              <c:delete val="1"/>
              <c:extLst>
                <c:ext xmlns:c15="http://schemas.microsoft.com/office/drawing/2012/chart" uri="{CE6537A1-D6FC-4f65-9D91-7224C49458BB}"/>
                <c:ext xmlns:c16="http://schemas.microsoft.com/office/drawing/2014/chart" uri="{C3380CC4-5D6E-409C-BE32-E72D297353CC}">
                  <c16:uniqueId val="{00000005-4F95-4CD0-9D61-8BC5B78A7ACE}"/>
                </c:ext>
              </c:extLst>
            </c:dLbl>
            <c:dLbl>
              <c:idx val="21"/>
              <c:delete val="1"/>
              <c:extLst>
                <c:ext xmlns:c15="http://schemas.microsoft.com/office/drawing/2012/chart" uri="{CE6537A1-D6FC-4f65-9D91-7224C49458BB}"/>
                <c:ext xmlns:c16="http://schemas.microsoft.com/office/drawing/2014/chart" uri="{C3380CC4-5D6E-409C-BE32-E72D297353CC}">
                  <c16:uniqueId val="{00000006-4F95-4CD0-9D61-8BC5B78A7ACE}"/>
                </c:ext>
              </c:extLst>
            </c:dLbl>
            <c:dLbl>
              <c:idx val="22"/>
              <c:delete val="1"/>
              <c:extLst>
                <c:ext xmlns:c15="http://schemas.microsoft.com/office/drawing/2012/chart" uri="{CE6537A1-D6FC-4f65-9D91-7224C49458BB}"/>
                <c:ext xmlns:c16="http://schemas.microsoft.com/office/drawing/2014/chart" uri="{C3380CC4-5D6E-409C-BE32-E72D297353CC}">
                  <c16:uniqueId val="{00000007-4F95-4CD0-9D61-8BC5B78A7ACE}"/>
                </c:ext>
              </c:extLst>
            </c:dLbl>
            <c:dLbl>
              <c:idx val="23"/>
              <c:delete val="1"/>
              <c:extLst>
                <c:ext xmlns:c15="http://schemas.microsoft.com/office/drawing/2012/chart" uri="{CE6537A1-D6FC-4f65-9D91-7224C49458BB}"/>
                <c:ext xmlns:c16="http://schemas.microsoft.com/office/drawing/2014/chart" uri="{C3380CC4-5D6E-409C-BE32-E72D297353CC}">
                  <c16:uniqueId val="{00000008-4F95-4CD0-9D61-8BC5B78A7ACE}"/>
                </c:ext>
              </c:extLst>
            </c:dLbl>
            <c:dLbl>
              <c:idx val="24"/>
              <c:delete val="1"/>
              <c:extLst>
                <c:ext xmlns:c15="http://schemas.microsoft.com/office/drawing/2012/chart" uri="{CE6537A1-D6FC-4f65-9D91-7224C49458BB}"/>
                <c:ext xmlns:c16="http://schemas.microsoft.com/office/drawing/2014/chart" uri="{C3380CC4-5D6E-409C-BE32-E72D297353CC}">
                  <c16:uniqueId val="{00000009-4F95-4CD0-9D61-8BC5B78A7ACE}"/>
                </c:ext>
              </c:extLst>
            </c:dLbl>
            <c:dLbl>
              <c:idx val="25"/>
              <c:delete val="1"/>
              <c:extLst>
                <c:ext xmlns:c15="http://schemas.microsoft.com/office/drawing/2012/chart" uri="{CE6537A1-D6FC-4f65-9D91-7224C49458BB}"/>
                <c:ext xmlns:c16="http://schemas.microsoft.com/office/drawing/2014/chart" uri="{C3380CC4-5D6E-409C-BE32-E72D297353CC}">
                  <c16:uniqueId val="{0000000A-4F95-4CD0-9D61-8BC5B78A7ACE}"/>
                </c:ext>
              </c:extLst>
            </c:dLbl>
            <c:dLbl>
              <c:idx val="26"/>
              <c:delete val="1"/>
              <c:extLst>
                <c:ext xmlns:c15="http://schemas.microsoft.com/office/drawing/2012/chart" uri="{CE6537A1-D6FC-4f65-9D91-7224C49458BB}"/>
                <c:ext xmlns:c16="http://schemas.microsoft.com/office/drawing/2014/chart" uri="{C3380CC4-5D6E-409C-BE32-E72D297353CC}">
                  <c16:uniqueId val="{0000000B-4F95-4CD0-9D61-8BC5B78A7ACE}"/>
                </c:ext>
              </c:extLst>
            </c:dLbl>
            <c:dLbl>
              <c:idx val="27"/>
              <c:delete val="1"/>
              <c:extLst>
                <c:ext xmlns:c15="http://schemas.microsoft.com/office/drawing/2012/chart" uri="{CE6537A1-D6FC-4f65-9D91-7224C49458BB}"/>
                <c:ext xmlns:c16="http://schemas.microsoft.com/office/drawing/2014/chart" uri="{C3380CC4-5D6E-409C-BE32-E72D297353CC}">
                  <c16:uniqueId val="{0000000C-4F95-4CD0-9D61-8BC5B78A7ACE}"/>
                </c:ext>
              </c:extLst>
            </c:dLbl>
            <c:dLbl>
              <c:idx val="28"/>
              <c:delete val="1"/>
              <c:extLst>
                <c:ext xmlns:c15="http://schemas.microsoft.com/office/drawing/2012/chart" uri="{CE6537A1-D6FC-4f65-9D91-7224C49458BB}"/>
                <c:ext xmlns:c16="http://schemas.microsoft.com/office/drawing/2014/chart" uri="{C3380CC4-5D6E-409C-BE32-E72D297353CC}">
                  <c16:uniqueId val="{0000000D-4F95-4CD0-9D61-8BC5B78A7ACE}"/>
                </c:ext>
              </c:extLst>
            </c:dLbl>
            <c:spPr>
              <a:noFill/>
              <a:ln w="25390">
                <a:noFill/>
              </a:ln>
            </c:spPr>
            <c:txPr>
              <a:bodyPr/>
              <a:lstStyle/>
              <a:p>
                <a:pPr algn="ctr" rtl="0">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 years or fewer</c:v>
                </c:pt>
                <c:pt idx="1">
                  <c:v>6-10 years</c:v>
                </c:pt>
                <c:pt idx="2">
                  <c:v>11-20 years</c:v>
                </c:pt>
                <c:pt idx="3">
                  <c:v>21-30 years</c:v>
                </c:pt>
                <c:pt idx="4">
                  <c:v>31 years or more</c:v>
                </c:pt>
              </c:strCache>
            </c:strRef>
          </c:cat>
          <c:val>
            <c:numRef>
              <c:f>Sheet1!$B$2:$B$6</c:f>
              <c:numCache>
                <c:formatCode>0%</c:formatCode>
                <c:ptCount val="5"/>
                <c:pt idx="0">
                  <c:v>9.6295860077696901E-2</c:v>
                </c:pt>
                <c:pt idx="1">
                  <c:v>7.7728897281061735E-2</c:v>
                </c:pt>
                <c:pt idx="2">
                  <c:v>0.14848226487827834</c:v>
                </c:pt>
                <c:pt idx="3">
                  <c:v>0.16191640986326192</c:v>
                </c:pt>
                <c:pt idx="4">
                  <c:v>0.51557656789970074</c:v>
                </c:pt>
              </c:numCache>
            </c:numRef>
          </c:val>
          <c:extLst>
            <c:ext xmlns:c16="http://schemas.microsoft.com/office/drawing/2014/chart" uri="{C3380CC4-5D6E-409C-BE32-E72D297353CC}">
              <c16:uniqueId val="{0000000E-4F95-4CD0-9D61-8BC5B78A7ACE}"/>
            </c:ext>
          </c:extLst>
        </c:ser>
        <c:dLbls>
          <c:showLegendKey val="0"/>
          <c:showVal val="0"/>
          <c:showCatName val="0"/>
          <c:showSerName val="0"/>
          <c:showPercent val="0"/>
          <c:showBubbleSize val="0"/>
        </c:dLbls>
        <c:gapWidth val="35"/>
        <c:axId val="273618048"/>
        <c:axId val="273619584"/>
      </c:barChart>
      <c:catAx>
        <c:axId val="273618048"/>
        <c:scaling>
          <c:orientation val="minMax"/>
        </c:scaling>
        <c:delete val="0"/>
        <c:axPos val="b"/>
        <c:numFmt formatCode="General" sourceLinked="1"/>
        <c:majorTickMark val="out"/>
        <c:minorTickMark val="none"/>
        <c:tickLblPos val="nextTo"/>
        <c:spPr>
          <a:ln w="3174">
            <a:solidFill>
              <a:srgbClr val="333333"/>
            </a:solidFill>
            <a:prstDash val="solid"/>
          </a:ln>
        </c:spPr>
        <c:txPr>
          <a:bodyPr rot="0" vert="horz"/>
          <a:lstStyle/>
          <a:p>
            <a:pPr>
              <a:defRPr sz="1000">
                <a:solidFill>
                  <a:schemeClr val="tx1"/>
                </a:solidFill>
              </a:defRPr>
            </a:pPr>
            <a:endParaRPr lang="en-US"/>
          </a:p>
        </c:txPr>
        <c:crossAx val="273619584"/>
        <c:crosses val="autoZero"/>
        <c:auto val="1"/>
        <c:lblAlgn val="ctr"/>
        <c:lblOffset val="100"/>
        <c:noMultiLvlLbl val="0"/>
      </c:catAx>
      <c:valAx>
        <c:axId val="273619584"/>
        <c:scaling>
          <c:orientation val="minMax"/>
          <c:max val="0.60000000000000009"/>
          <c:min val="0"/>
        </c:scaling>
        <c:delete val="1"/>
        <c:axPos val="l"/>
        <c:numFmt formatCode="0%" sourceLinked="1"/>
        <c:majorTickMark val="out"/>
        <c:minorTickMark val="none"/>
        <c:tickLblPos val="nextTo"/>
        <c:crossAx val="273618048"/>
        <c:crosses val="autoZero"/>
        <c:crossBetween val="between"/>
        <c:majorUnit val="0.25"/>
        <c:minorUnit val="0.25"/>
      </c:valAx>
      <c:spPr>
        <a:noFill/>
        <a:ln w="25393">
          <a:noFill/>
        </a:ln>
      </c:spPr>
    </c:plotArea>
    <c:plotVisOnly val="1"/>
    <c:dispBlanksAs val="gap"/>
    <c:showDLblsOverMax val="0"/>
  </c:chart>
  <c:spPr>
    <a:noFill/>
    <a:ln>
      <a:noFill/>
    </a:ln>
  </c:spPr>
  <c:txPr>
    <a:bodyPr/>
    <a:lstStyle/>
    <a:p>
      <a:pPr>
        <a:defRPr sz="1050" b="1" i="0" u="none" strike="noStrike" baseline="0">
          <a:solidFill>
            <a:srgbClr val="333333"/>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16038780999485"/>
          <c:y val="0.24861768389912747"/>
          <c:w val="0.42240087509597585"/>
          <c:h val="0.671213967227972"/>
        </c:manualLayout>
      </c:layout>
      <c:pieChart>
        <c:varyColors val="1"/>
        <c:ser>
          <c:idx val="0"/>
          <c:order val="0"/>
          <c:spPr>
            <a:solidFill>
              <a:srgbClr val="CCAB27"/>
            </a:solidFill>
            <a:ln w="24907">
              <a:noFill/>
            </a:ln>
          </c:spPr>
          <c:explosion val="6"/>
          <c:dPt>
            <c:idx val="0"/>
            <c:bubble3D val="0"/>
            <c:spPr>
              <a:solidFill>
                <a:srgbClr val="09557C"/>
              </a:solidFill>
              <a:ln w="24907">
                <a:noFill/>
              </a:ln>
            </c:spPr>
            <c:extLst>
              <c:ext xmlns:c16="http://schemas.microsoft.com/office/drawing/2014/chart" uri="{C3380CC4-5D6E-409C-BE32-E72D297353CC}">
                <c16:uniqueId val="{00000001-98D9-4F3B-94F2-E382EBFCDAAF}"/>
              </c:ext>
            </c:extLst>
          </c:dPt>
          <c:dPt>
            <c:idx val="1"/>
            <c:bubble3D val="0"/>
            <c:spPr>
              <a:solidFill>
                <a:srgbClr val="CCAB2B"/>
              </a:solidFill>
              <a:ln w="24907">
                <a:noFill/>
              </a:ln>
            </c:spPr>
            <c:extLst>
              <c:ext xmlns:c16="http://schemas.microsoft.com/office/drawing/2014/chart" uri="{C3380CC4-5D6E-409C-BE32-E72D297353CC}">
                <c16:uniqueId val="{00000003-98D9-4F3B-94F2-E382EBFCDAAF}"/>
              </c:ext>
            </c:extLst>
          </c:dPt>
          <c:dPt>
            <c:idx val="2"/>
            <c:bubble3D val="0"/>
            <c:spPr>
              <a:solidFill>
                <a:srgbClr val="7C3E20"/>
              </a:solidFill>
              <a:ln w="24907">
                <a:noFill/>
              </a:ln>
            </c:spPr>
            <c:extLst>
              <c:ext xmlns:c16="http://schemas.microsoft.com/office/drawing/2014/chart" uri="{C3380CC4-5D6E-409C-BE32-E72D297353CC}">
                <c16:uniqueId val="{00000005-98D9-4F3B-94F2-E382EBFCDAAF}"/>
              </c:ext>
            </c:extLst>
          </c:dPt>
          <c:dPt>
            <c:idx val="3"/>
            <c:bubble3D val="0"/>
            <c:spPr>
              <a:solidFill>
                <a:schemeClr val="bg1">
                  <a:lumMod val="75000"/>
                </a:schemeClr>
              </a:solidFill>
              <a:ln w="24907">
                <a:noFill/>
              </a:ln>
            </c:spPr>
            <c:extLst>
              <c:ext xmlns:c16="http://schemas.microsoft.com/office/drawing/2014/chart" uri="{C3380CC4-5D6E-409C-BE32-E72D297353CC}">
                <c16:uniqueId val="{00000007-98D9-4F3B-94F2-E382EBFCDAAF}"/>
              </c:ext>
            </c:extLst>
          </c:dPt>
          <c:dPt>
            <c:idx val="4"/>
            <c:bubble3D val="0"/>
            <c:spPr>
              <a:solidFill>
                <a:srgbClr val="7C3E20"/>
              </a:solidFill>
              <a:ln w="24907">
                <a:noFill/>
              </a:ln>
            </c:spPr>
            <c:extLst>
              <c:ext xmlns:c16="http://schemas.microsoft.com/office/drawing/2014/chart" uri="{C3380CC4-5D6E-409C-BE32-E72D297353CC}">
                <c16:uniqueId val="{00000009-98D9-4F3B-94F2-E382EBFCDAAF}"/>
              </c:ext>
            </c:extLst>
          </c:dPt>
          <c:dPt>
            <c:idx val="5"/>
            <c:bubble3D val="0"/>
            <c:spPr>
              <a:solidFill>
                <a:srgbClr val="CCAB27">
                  <a:alpha val="50000"/>
                </a:srgbClr>
              </a:solidFill>
              <a:ln w="24907">
                <a:noFill/>
              </a:ln>
            </c:spPr>
            <c:extLst>
              <c:ext xmlns:c16="http://schemas.microsoft.com/office/drawing/2014/chart" uri="{C3380CC4-5D6E-409C-BE32-E72D297353CC}">
                <c16:uniqueId val="{0000000B-98D9-4F3B-94F2-E382EBFCDAAF}"/>
              </c:ext>
            </c:extLst>
          </c:dPt>
          <c:dLbls>
            <c:dLbl>
              <c:idx val="0"/>
              <c:layout>
                <c:manualLayout>
                  <c:x val="-1.708196599587095E-3"/>
                  <c:y val="4.886328173427551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462661800478759"/>
                      <c:h val="0.27851948751490896"/>
                    </c:manualLayout>
                  </c15:layout>
                </c:ext>
                <c:ext xmlns:c16="http://schemas.microsoft.com/office/drawing/2014/chart" uri="{C3380CC4-5D6E-409C-BE32-E72D297353CC}">
                  <c16:uniqueId val="{00000001-98D9-4F3B-94F2-E382EBFCDAAF}"/>
                </c:ext>
              </c:extLst>
            </c:dLbl>
            <c:dLbl>
              <c:idx val="1"/>
              <c:layout>
                <c:manualLayout>
                  <c:x val="4.7833271187744782E-2"/>
                  <c:y val="-2.171691910447643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228633889307678"/>
                      <c:h val="0.34407765081075076"/>
                    </c:manualLayout>
                  </c15:layout>
                </c:ext>
                <c:ext xmlns:c16="http://schemas.microsoft.com/office/drawing/2014/chart" uri="{C3380CC4-5D6E-409C-BE32-E72D297353CC}">
                  <c16:uniqueId val="{00000003-98D9-4F3B-94F2-E382EBFCDAAF}"/>
                </c:ext>
              </c:extLst>
            </c:dLbl>
            <c:dLbl>
              <c:idx val="2"/>
              <c:layout>
                <c:manualLayout>
                  <c:x val="-5.8083257870832947E-2"/>
                  <c:y val="-7.600921686566727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9-4F3B-94F2-E382EBFCDAAF}"/>
                </c:ext>
              </c:extLst>
            </c:dLbl>
            <c:dLbl>
              <c:idx val="3"/>
              <c:layout>
                <c:manualLayout>
                  <c:x val="6.833324455392112E-3"/>
                  <c:y val="3.25753786567144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9-4F3B-94F2-E382EBFCDAAF}"/>
                </c:ext>
              </c:extLst>
            </c:dLbl>
            <c:dLbl>
              <c:idx val="4"/>
              <c:layout>
                <c:manualLayout>
                  <c:x val="0.10933319128627372"/>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9-4F3B-94F2-E382EBFCDAAF}"/>
                </c:ext>
              </c:extLst>
            </c:dLbl>
            <c:spPr>
              <a:noFill/>
              <a:ln>
                <a:noFill/>
              </a:ln>
              <a:effectLst/>
            </c:spPr>
            <c:txPr>
              <a:bodyPr wrap="square" lIns="38100" tIns="19050" rIns="38100" bIns="19050" anchor="ctr">
                <a:spAutoFit/>
              </a:bodyPr>
              <a:lstStyle/>
              <a:p>
                <a:pPr>
                  <a:defRPr sz="110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0.28517680164594222</c:v>
                </c:pt>
                <c:pt idx="1">
                  <c:v>0.71482319835405694</c:v>
                </c:pt>
              </c:numCache>
            </c:numRef>
          </c:val>
          <c:extLst>
            <c:ext xmlns:c16="http://schemas.microsoft.com/office/drawing/2014/chart" uri="{C3380CC4-5D6E-409C-BE32-E72D297353CC}">
              <c16:uniqueId val="{0000000C-98D9-4F3B-94F2-E382EBFCDAAF}"/>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48692480044054"/>
          <c:y val="3.2114006461659302E-2"/>
          <c:w val="0.50351307519955946"/>
          <c:h val="0.95543133186940521"/>
        </c:manualLayout>
      </c:layout>
      <c:barChart>
        <c:barDir val="bar"/>
        <c:grouping val="clustered"/>
        <c:varyColors val="0"/>
        <c:ser>
          <c:idx val="1"/>
          <c:order val="0"/>
          <c:tx>
            <c:strRef>
              <c:f>Sheet1!$B$2</c:f>
              <c:strCache>
                <c:ptCount val="1"/>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dLbl>
              <c:idx val="2"/>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3-49E9-AE22-EA47C307C053}"/>
                </c:ext>
              </c:extLst>
            </c:dLbl>
            <c:numFmt formatCode="0%" sourceLinked="0"/>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Sheet1!$A$3:$A$16</c:f>
              <c:strCache>
                <c:ptCount val="14"/>
                <c:pt idx="0">
                  <c:v>Hindu</c:v>
                </c:pt>
                <c:pt idx="1">
                  <c:v>Sikh </c:v>
                </c:pt>
                <c:pt idx="2">
                  <c:v>Mormon (Church of Jesus Christ of Latter-day Saints/LDS)</c:v>
                </c:pt>
                <c:pt idx="3">
                  <c:v>Buddhist</c:v>
                </c:pt>
                <c:pt idx="4">
                  <c:v>Orthodox (Greek, Russian, or some other orthodox church)</c:v>
                </c:pt>
                <c:pt idx="5">
                  <c:v>Muslim (Islam)</c:v>
                </c:pt>
                <c:pt idx="6">
                  <c:v>Jewish (Judaism)</c:v>
                </c:pt>
                <c:pt idx="7">
                  <c:v>Atheist (do not believe in God)</c:v>
                </c:pt>
                <c:pt idx="8">
                  <c:v>A religion not listed here</c:v>
                </c:pt>
                <c:pt idx="9">
                  <c:v>Agnostic (not sure if there is a God)</c:v>
                </c:pt>
                <c:pt idx="10">
                  <c:v>Christian (Unitarian, Jehovah’s Witness, others)</c:v>
                </c:pt>
                <c:pt idx="11">
                  <c:v>Nothing in particular</c:v>
                </c:pt>
                <c:pt idx="12">
                  <c:v>Roman Catholic (Catholic)</c:v>
                </c:pt>
                <c:pt idx="13">
                  <c:v>Protestant (Baptist, Methodist, Non-denominational, Lutheran, Presbyterian, Pentecostal, Episcopalian, Reformed, Church of Christ, etc.)</c:v>
                </c:pt>
              </c:strCache>
            </c:strRef>
          </c:cat>
          <c:val>
            <c:numRef>
              <c:f>Sheet1!$B$3:$B$16</c:f>
              <c:numCache>
                <c:formatCode>0%</c:formatCode>
                <c:ptCount val="14"/>
                <c:pt idx="0">
                  <c:v>0</c:v>
                </c:pt>
                <c:pt idx="1">
                  <c:v>0</c:v>
                </c:pt>
                <c:pt idx="2">
                  <c:v>1.355734769019831E-3</c:v>
                </c:pt>
                <c:pt idx="3">
                  <c:v>5.4974557320477601E-3</c:v>
                </c:pt>
                <c:pt idx="4">
                  <c:v>5.8372795342779595E-3</c:v>
                </c:pt>
                <c:pt idx="5">
                  <c:v>1.5100877961319713E-2</c:v>
                </c:pt>
                <c:pt idx="6">
                  <c:v>2.8156130299708065E-2</c:v>
                </c:pt>
                <c:pt idx="7">
                  <c:v>3.5087648840351149E-2</c:v>
                </c:pt>
                <c:pt idx="8">
                  <c:v>4.8395374998705186E-2</c:v>
                </c:pt>
                <c:pt idx="9">
                  <c:v>6.5002754690677206E-2</c:v>
                </c:pt>
                <c:pt idx="10">
                  <c:v>0.10309225998422246</c:v>
                </c:pt>
                <c:pt idx="11">
                  <c:v>0.19069736979473517</c:v>
                </c:pt>
                <c:pt idx="12">
                  <c:v>0.2266631363002142</c:v>
                </c:pt>
                <c:pt idx="13">
                  <c:v>0.27511397709472107</c:v>
                </c:pt>
              </c:numCache>
            </c:numRef>
          </c:val>
          <c:extLst>
            <c:ext xmlns:c16="http://schemas.microsoft.com/office/drawing/2014/chart" uri="{C3380CC4-5D6E-409C-BE32-E72D297353CC}">
              <c16:uniqueId val="{00000005-0F66-4407-A6AF-2698FDA81850}"/>
            </c:ext>
          </c:extLst>
        </c:ser>
        <c:dLbls>
          <c:showLegendKey val="0"/>
          <c:showVal val="0"/>
          <c:showCatName val="0"/>
          <c:showSerName val="0"/>
          <c:showPercent val="0"/>
          <c:showBubbleSize val="0"/>
        </c:dLbls>
        <c:gapWidth val="35"/>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0.5"/>
          <c:min val="0"/>
        </c:scaling>
        <c:delete val="1"/>
        <c:axPos val="b"/>
        <c:numFmt formatCode="0%" sourceLinked="1"/>
        <c:majorTickMark val="out"/>
        <c:minorTickMark val="none"/>
        <c:tickLblPos val="nextTo"/>
        <c:crossAx val="200958720"/>
        <c:crosses val="autoZero"/>
        <c:crossBetween val="between"/>
        <c:majorUnit val="0.5"/>
        <c:minorUnit val="0.2"/>
      </c:valAx>
      <c:spPr>
        <a:noFill/>
        <a:ln w="25398">
          <a:noFill/>
        </a:ln>
      </c:spPr>
    </c:plotArea>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79767189868644E-2"/>
          <c:y val="0"/>
          <c:w val="0.9441911283295622"/>
          <c:h val="0.63032568185221671"/>
        </c:manualLayout>
      </c:layout>
      <c:barChart>
        <c:barDir val="col"/>
        <c:grouping val="clustered"/>
        <c:varyColors val="0"/>
        <c:ser>
          <c:idx val="5"/>
          <c:order val="0"/>
          <c:spPr>
            <a:solidFill>
              <a:srgbClr val="12567C"/>
            </a:solidFill>
            <a:ln w="12696">
              <a:solidFill>
                <a:srgbClr val="FFFFFF"/>
              </a:solidFill>
              <a:prstDash val="solid"/>
            </a:ln>
          </c:spPr>
          <c:invertIfNegative val="0"/>
          <c:dPt>
            <c:idx val="0"/>
            <c:invertIfNegative val="0"/>
            <c:bubble3D val="0"/>
            <c:extLst>
              <c:ext xmlns:c16="http://schemas.microsoft.com/office/drawing/2014/chart" uri="{C3380CC4-5D6E-409C-BE32-E72D297353CC}">
                <c16:uniqueId val="{00000000-4F95-4CD0-9D61-8BC5B78A7ACE}"/>
              </c:ext>
            </c:extLst>
          </c:dPt>
          <c:dPt>
            <c:idx val="1"/>
            <c:invertIfNegative val="0"/>
            <c:bubble3D val="0"/>
            <c:extLst>
              <c:ext xmlns:c16="http://schemas.microsoft.com/office/drawing/2014/chart" uri="{C3380CC4-5D6E-409C-BE32-E72D297353CC}">
                <c16:uniqueId val="{00000001-4F95-4CD0-9D61-8BC5B78A7ACE}"/>
              </c:ext>
            </c:extLst>
          </c:dPt>
          <c:dPt>
            <c:idx val="2"/>
            <c:invertIfNegative val="0"/>
            <c:bubble3D val="0"/>
            <c:extLst>
              <c:ext xmlns:c16="http://schemas.microsoft.com/office/drawing/2014/chart" uri="{C3380CC4-5D6E-409C-BE32-E72D297353CC}">
                <c16:uniqueId val="{00000002-4F95-4CD0-9D61-8BC5B78A7ACE}"/>
              </c:ext>
            </c:extLst>
          </c:dPt>
          <c:dPt>
            <c:idx val="3"/>
            <c:invertIfNegative val="0"/>
            <c:bubble3D val="0"/>
            <c:extLst>
              <c:ext xmlns:c16="http://schemas.microsoft.com/office/drawing/2014/chart" uri="{C3380CC4-5D6E-409C-BE32-E72D297353CC}">
                <c16:uniqueId val="{00000003-4F95-4CD0-9D61-8BC5B78A7ACE}"/>
              </c:ext>
            </c:extLst>
          </c:dPt>
          <c:dLbls>
            <c:dLbl>
              <c:idx val="19"/>
              <c:delete val="1"/>
              <c:extLst>
                <c:ext xmlns:c15="http://schemas.microsoft.com/office/drawing/2012/chart" uri="{CE6537A1-D6FC-4f65-9D91-7224C49458BB}"/>
                <c:ext xmlns:c16="http://schemas.microsoft.com/office/drawing/2014/chart" uri="{C3380CC4-5D6E-409C-BE32-E72D297353CC}">
                  <c16:uniqueId val="{00000004-4F95-4CD0-9D61-8BC5B78A7ACE}"/>
                </c:ext>
              </c:extLst>
            </c:dLbl>
            <c:dLbl>
              <c:idx val="20"/>
              <c:delete val="1"/>
              <c:extLst>
                <c:ext xmlns:c15="http://schemas.microsoft.com/office/drawing/2012/chart" uri="{CE6537A1-D6FC-4f65-9D91-7224C49458BB}"/>
                <c:ext xmlns:c16="http://schemas.microsoft.com/office/drawing/2014/chart" uri="{C3380CC4-5D6E-409C-BE32-E72D297353CC}">
                  <c16:uniqueId val="{00000005-4F95-4CD0-9D61-8BC5B78A7ACE}"/>
                </c:ext>
              </c:extLst>
            </c:dLbl>
            <c:dLbl>
              <c:idx val="21"/>
              <c:delete val="1"/>
              <c:extLst>
                <c:ext xmlns:c15="http://schemas.microsoft.com/office/drawing/2012/chart" uri="{CE6537A1-D6FC-4f65-9D91-7224C49458BB}"/>
                <c:ext xmlns:c16="http://schemas.microsoft.com/office/drawing/2014/chart" uri="{C3380CC4-5D6E-409C-BE32-E72D297353CC}">
                  <c16:uniqueId val="{00000006-4F95-4CD0-9D61-8BC5B78A7ACE}"/>
                </c:ext>
              </c:extLst>
            </c:dLbl>
            <c:dLbl>
              <c:idx val="22"/>
              <c:delete val="1"/>
              <c:extLst>
                <c:ext xmlns:c15="http://schemas.microsoft.com/office/drawing/2012/chart" uri="{CE6537A1-D6FC-4f65-9D91-7224C49458BB}"/>
                <c:ext xmlns:c16="http://schemas.microsoft.com/office/drawing/2014/chart" uri="{C3380CC4-5D6E-409C-BE32-E72D297353CC}">
                  <c16:uniqueId val="{00000007-4F95-4CD0-9D61-8BC5B78A7ACE}"/>
                </c:ext>
              </c:extLst>
            </c:dLbl>
            <c:dLbl>
              <c:idx val="23"/>
              <c:delete val="1"/>
              <c:extLst>
                <c:ext xmlns:c15="http://schemas.microsoft.com/office/drawing/2012/chart" uri="{CE6537A1-D6FC-4f65-9D91-7224C49458BB}"/>
                <c:ext xmlns:c16="http://schemas.microsoft.com/office/drawing/2014/chart" uri="{C3380CC4-5D6E-409C-BE32-E72D297353CC}">
                  <c16:uniqueId val="{00000008-4F95-4CD0-9D61-8BC5B78A7ACE}"/>
                </c:ext>
              </c:extLst>
            </c:dLbl>
            <c:dLbl>
              <c:idx val="24"/>
              <c:delete val="1"/>
              <c:extLst>
                <c:ext xmlns:c15="http://schemas.microsoft.com/office/drawing/2012/chart" uri="{CE6537A1-D6FC-4f65-9D91-7224C49458BB}"/>
                <c:ext xmlns:c16="http://schemas.microsoft.com/office/drawing/2014/chart" uri="{C3380CC4-5D6E-409C-BE32-E72D297353CC}">
                  <c16:uniqueId val="{00000009-4F95-4CD0-9D61-8BC5B78A7ACE}"/>
                </c:ext>
              </c:extLst>
            </c:dLbl>
            <c:dLbl>
              <c:idx val="25"/>
              <c:delete val="1"/>
              <c:extLst>
                <c:ext xmlns:c15="http://schemas.microsoft.com/office/drawing/2012/chart" uri="{CE6537A1-D6FC-4f65-9D91-7224C49458BB}"/>
                <c:ext xmlns:c16="http://schemas.microsoft.com/office/drawing/2014/chart" uri="{C3380CC4-5D6E-409C-BE32-E72D297353CC}">
                  <c16:uniqueId val="{0000000A-4F95-4CD0-9D61-8BC5B78A7ACE}"/>
                </c:ext>
              </c:extLst>
            </c:dLbl>
            <c:dLbl>
              <c:idx val="26"/>
              <c:delete val="1"/>
              <c:extLst>
                <c:ext xmlns:c15="http://schemas.microsoft.com/office/drawing/2012/chart" uri="{CE6537A1-D6FC-4f65-9D91-7224C49458BB}"/>
                <c:ext xmlns:c16="http://schemas.microsoft.com/office/drawing/2014/chart" uri="{C3380CC4-5D6E-409C-BE32-E72D297353CC}">
                  <c16:uniqueId val="{0000000B-4F95-4CD0-9D61-8BC5B78A7ACE}"/>
                </c:ext>
              </c:extLst>
            </c:dLbl>
            <c:dLbl>
              <c:idx val="27"/>
              <c:delete val="1"/>
              <c:extLst>
                <c:ext xmlns:c15="http://schemas.microsoft.com/office/drawing/2012/chart" uri="{CE6537A1-D6FC-4f65-9D91-7224C49458BB}"/>
                <c:ext xmlns:c16="http://schemas.microsoft.com/office/drawing/2014/chart" uri="{C3380CC4-5D6E-409C-BE32-E72D297353CC}">
                  <c16:uniqueId val="{0000000C-4F95-4CD0-9D61-8BC5B78A7ACE}"/>
                </c:ext>
              </c:extLst>
            </c:dLbl>
            <c:dLbl>
              <c:idx val="28"/>
              <c:delete val="1"/>
              <c:extLst>
                <c:ext xmlns:c15="http://schemas.microsoft.com/office/drawing/2012/chart" uri="{CE6537A1-D6FC-4f65-9D91-7224C49458BB}"/>
                <c:ext xmlns:c16="http://schemas.microsoft.com/office/drawing/2014/chart" uri="{C3380CC4-5D6E-409C-BE32-E72D297353CC}">
                  <c16:uniqueId val="{0000000D-4F95-4CD0-9D61-8BC5B78A7ACE}"/>
                </c:ext>
              </c:extLst>
            </c:dLbl>
            <c:spPr>
              <a:noFill/>
              <a:ln w="25390">
                <a:noFill/>
              </a:ln>
            </c:spPr>
            <c:txPr>
              <a:bodyPr/>
              <a:lstStyle/>
              <a:p>
                <a:pPr algn="ctr" rtl="0">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Some high school or less</c:v>
                </c:pt>
                <c:pt idx="1">
                  <c:v>High school graduate or equivalent </c:v>
                </c:pt>
                <c:pt idx="2">
                  <c:v>Completed some college, but no degree</c:v>
                </c:pt>
                <c:pt idx="3">
                  <c:v>Two-year college degree </c:v>
                </c:pt>
                <c:pt idx="4">
                  <c:v>Four-year college degree</c:v>
                </c:pt>
                <c:pt idx="5">
                  <c:v>Completed some graduate school, but no degree</c:v>
                </c:pt>
                <c:pt idx="6">
                  <c:v>Graduate degree</c:v>
                </c:pt>
              </c:strCache>
            </c:strRef>
          </c:cat>
          <c:val>
            <c:numRef>
              <c:f>Sheet1!$B$2:$B$8</c:f>
              <c:numCache>
                <c:formatCode>0%</c:formatCode>
                <c:ptCount val="7"/>
                <c:pt idx="0">
                  <c:v>0.04</c:v>
                </c:pt>
                <c:pt idx="1">
                  <c:v>0.23254171971443338</c:v>
                </c:pt>
                <c:pt idx="2">
                  <c:v>0.19953075021904265</c:v>
                </c:pt>
                <c:pt idx="3">
                  <c:v>0.16486454207591564</c:v>
                </c:pt>
                <c:pt idx="4">
                  <c:v>0.2045828726437843</c:v>
                </c:pt>
                <c:pt idx="5">
                  <c:v>5.1158099164331713E-2</c:v>
                </c:pt>
                <c:pt idx="6">
                  <c:v>0.10231979046845162</c:v>
                </c:pt>
              </c:numCache>
            </c:numRef>
          </c:val>
          <c:extLst>
            <c:ext xmlns:c16="http://schemas.microsoft.com/office/drawing/2014/chart" uri="{C3380CC4-5D6E-409C-BE32-E72D297353CC}">
              <c16:uniqueId val="{0000000E-4F95-4CD0-9D61-8BC5B78A7ACE}"/>
            </c:ext>
          </c:extLst>
        </c:ser>
        <c:dLbls>
          <c:showLegendKey val="0"/>
          <c:showVal val="0"/>
          <c:showCatName val="0"/>
          <c:showSerName val="0"/>
          <c:showPercent val="0"/>
          <c:showBubbleSize val="0"/>
        </c:dLbls>
        <c:gapWidth val="35"/>
        <c:axId val="273618048"/>
        <c:axId val="273619584"/>
      </c:barChart>
      <c:catAx>
        <c:axId val="273618048"/>
        <c:scaling>
          <c:orientation val="minMax"/>
        </c:scaling>
        <c:delete val="0"/>
        <c:axPos val="b"/>
        <c:numFmt formatCode="General" sourceLinked="1"/>
        <c:majorTickMark val="out"/>
        <c:minorTickMark val="none"/>
        <c:tickLblPos val="nextTo"/>
        <c:spPr>
          <a:ln w="3174">
            <a:solidFill>
              <a:srgbClr val="333333"/>
            </a:solidFill>
            <a:prstDash val="solid"/>
          </a:ln>
        </c:spPr>
        <c:txPr>
          <a:bodyPr rot="0" vert="horz"/>
          <a:lstStyle/>
          <a:p>
            <a:pPr>
              <a:defRPr sz="800">
                <a:solidFill>
                  <a:schemeClr val="tx1"/>
                </a:solidFill>
              </a:defRPr>
            </a:pPr>
            <a:endParaRPr lang="en-US"/>
          </a:p>
        </c:txPr>
        <c:crossAx val="273619584"/>
        <c:crosses val="autoZero"/>
        <c:auto val="1"/>
        <c:lblAlgn val="ctr"/>
        <c:lblOffset val="100"/>
        <c:noMultiLvlLbl val="0"/>
      </c:catAx>
      <c:valAx>
        <c:axId val="273619584"/>
        <c:scaling>
          <c:orientation val="minMax"/>
          <c:max val="0.4"/>
          <c:min val="0"/>
        </c:scaling>
        <c:delete val="1"/>
        <c:axPos val="l"/>
        <c:numFmt formatCode="0%" sourceLinked="1"/>
        <c:majorTickMark val="out"/>
        <c:minorTickMark val="none"/>
        <c:tickLblPos val="nextTo"/>
        <c:crossAx val="273618048"/>
        <c:crosses val="autoZero"/>
        <c:crossBetween val="between"/>
        <c:majorUnit val="0.25"/>
        <c:minorUnit val="0.25"/>
      </c:valAx>
      <c:spPr>
        <a:noFill/>
        <a:ln w="25393">
          <a:noFill/>
        </a:ln>
      </c:spPr>
    </c:plotArea>
    <c:plotVisOnly val="1"/>
    <c:dispBlanksAs val="gap"/>
    <c:showDLblsOverMax val="0"/>
  </c:chart>
  <c:spPr>
    <a:noFill/>
    <a:ln>
      <a:noFill/>
    </a:ln>
  </c:spPr>
  <c:txPr>
    <a:bodyPr/>
    <a:lstStyle/>
    <a:p>
      <a:pPr>
        <a:defRPr sz="1050" b="1" i="0" u="none" strike="noStrike" baseline="0">
          <a:solidFill>
            <a:srgbClr val="333333"/>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7359938024648"/>
          <c:y val="0.13745813113397426"/>
          <c:w val="0.70962640061975346"/>
          <c:h val="0.85008720719709019"/>
        </c:manualLayout>
      </c:layout>
      <c:barChart>
        <c:barDir val="bar"/>
        <c:grouping val="stacked"/>
        <c:varyColors val="0"/>
        <c:ser>
          <c:idx val="1"/>
          <c:order val="0"/>
          <c:tx>
            <c:strRef>
              <c:f>Sheet1!$B$2</c:f>
              <c:strCache>
                <c:ptCount val="1"/>
                <c:pt idx="0">
                  <c:v>GRA is a GOOD place to live</c:v>
                </c:pt>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Muslims</c:v>
                </c:pt>
                <c:pt idx="1">
                  <c:v>Blacks/African Americans</c:v>
                </c:pt>
                <c:pt idx="2">
                  <c:v>Hispanics/Latino/Latina</c:v>
                </c:pt>
                <c:pt idx="3">
                  <c:v>Asians/Asian Americans</c:v>
                </c:pt>
                <c:pt idx="4">
                  <c:v>Jews</c:v>
                </c:pt>
                <c:pt idx="5">
                  <c:v>LGBTQ+ people</c:v>
                </c:pt>
                <c:pt idx="6">
                  <c:v>People with disabilities</c:v>
                </c:pt>
                <c:pt idx="7">
                  <c:v>Women</c:v>
                </c:pt>
                <c:pt idx="8">
                  <c:v>Christians</c:v>
                </c:pt>
                <c:pt idx="9">
                  <c:v>Whites</c:v>
                </c:pt>
                <c:pt idx="10">
                  <c:v>Deaf/Hard of Hearing people</c:v>
                </c:pt>
                <c:pt idx="11">
                  <c:v>Men</c:v>
                </c:pt>
              </c:strCache>
            </c:strRef>
          </c:cat>
          <c:val>
            <c:numRef>
              <c:f>Sheet1!$B$3:$B$14</c:f>
              <c:numCache>
                <c:formatCode>###0%</c:formatCode>
                <c:ptCount val="12"/>
                <c:pt idx="0">
                  <c:v>0.35099999999999998</c:v>
                </c:pt>
                <c:pt idx="1">
                  <c:v>0.40899999999999997</c:v>
                </c:pt>
                <c:pt idx="2">
                  <c:v>0.45300000000000001</c:v>
                </c:pt>
                <c:pt idx="3">
                  <c:v>0.46300000000000002</c:v>
                </c:pt>
                <c:pt idx="4">
                  <c:v>0.48299999999999998</c:v>
                </c:pt>
                <c:pt idx="5">
                  <c:v>0.505</c:v>
                </c:pt>
                <c:pt idx="6">
                  <c:v>0.52100000000000002</c:v>
                </c:pt>
                <c:pt idx="7">
                  <c:v>0.56699999999999995</c:v>
                </c:pt>
                <c:pt idx="8">
                  <c:v>0.57599999999999996</c:v>
                </c:pt>
                <c:pt idx="9">
                  <c:v>0.60899999999999999</c:v>
                </c:pt>
                <c:pt idx="10">
                  <c:v>0.61499999999999999</c:v>
                </c:pt>
                <c:pt idx="11">
                  <c:v>0.65100000000000002</c:v>
                </c:pt>
              </c:numCache>
            </c:numRef>
          </c:val>
          <c:extLst>
            <c:ext xmlns:c16="http://schemas.microsoft.com/office/drawing/2014/chart" uri="{C3380CC4-5D6E-409C-BE32-E72D297353CC}">
              <c16:uniqueId val="{00000005-0F66-4407-A6AF-2698FDA81850}"/>
            </c:ext>
          </c:extLst>
        </c:ser>
        <c:ser>
          <c:idx val="0"/>
          <c:order val="1"/>
          <c:tx>
            <c:strRef>
              <c:f>Sheet1!$C$2</c:f>
              <c:strCache>
                <c:ptCount val="1"/>
                <c:pt idx="0">
                  <c:v>GRA is neither a good nor a bad place to live</c:v>
                </c:pt>
              </c:strCache>
            </c:strRef>
          </c:tx>
          <c:spPr>
            <a:solidFill>
              <a:srgbClr val="CCAB2B"/>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Muslims</c:v>
                </c:pt>
                <c:pt idx="1">
                  <c:v>Blacks/African Americans</c:v>
                </c:pt>
                <c:pt idx="2">
                  <c:v>Hispanics/Latino/Latina</c:v>
                </c:pt>
                <c:pt idx="3">
                  <c:v>Asians/Asian Americans</c:v>
                </c:pt>
                <c:pt idx="4">
                  <c:v>Jews</c:v>
                </c:pt>
                <c:pt idx="5">
                  <c:v>LGBTQ+ people</c:v>
                </c:pt>
                <c:pt idx="6">
                  <c:v>People with disabilities</c:v>
                </c:pt>
                <c:pt idx="7">
                  <c:v>Women</c:v>
                </c:pt>
                <c:pt idx="8">
                  <c:v>Christians</c:v>
                </c:pt>
                <c:pt idx="9">
                  <c:v>Whites</c:v>
                </c:pt>
                <c:pt idx="10">
                  <c:v>Deaf/Hard of Hearing people</c:v>
                </c:pt>
                <c:pt idx="11">
                  <c:v>Men</c:v>
                </c:pt>
              </c:strCache>
            </c:strRef>
          </c:cat>
          <c:val>
            <c:numRef>
              <c:f>Sheet1!$C$3:$C$14</c:f>
              <c:numCache>
                <c:formatCode>###0%</c:formatCode>
                <c:ptCount val="12"/>
                <c:pt idx="0">
                  <c:v>0.49299999999999999</c:v>
                </c:pt>
                <c:pt idx="1">
                  <c:v>0.38700000000000001</c:v>
                </c:pt>
                <c:pt idx="2">
                  <c:v>0.42499999999999999</c:v>
                </c:pt>
                <c:pt idx="3">
                  <c:v>0.45300000000000001</c:v>
                </c:pt>
                <c:pt idx="4">
                  <c:v>0.41399999999999998</c:v>
                </c:pt>
                <c:pt idx="5">
                  <c:v>0.39800000000000002</c:v>
                </c:pt>
                <c:pt idx="6">
                  <c:v>0.38600000000000001</c:v>
                </c:pt>
                <c:pt idx="7">
                  <c:v>0.33900000000000002</c:v>
                </c:pt>
                <c:pt idx="8">
                  <c:v>0.35699999999999998</c:v>
                </c:pt>
                <c:pt idx="9">
                  <c:v>0.29199999999999998</c:v>
                </c:pt>
                <c:pt idx="10">
                  <c:v>0.30099999999999999</c:v>
                </c:pt>
                <c:pt idx="11">
                  <c:v>0.27</c:v>
                </c:pt>
              </c:numCache>
            </c:numRef>
          </c:val>
          <c:extLst>
            <c:ext xmlns:c16="http://schemas.microsoft.com/office/drawing/2014/chart" uri="{C3380CC4-5D6E-409C-BE32-E72D297353CC}">
              <c16:uniqueId val="{00000000-303A-4B13-BF10-B0AB0E103AE5}"/>
            </c:ext>
          </c:extLst>
        </c:ser>
        <c:ser>
          <c:idx val="2"/>
          <c:order val="2"/>
          <c:tx>
            <c:strRef>
              <c:f>Sheet1!$D$2</c:f>
              <c:strCache>
                <c:ptCount val="1"/>
                <c:pt idx="0">
                  <c:v>GRA is a BAD place to live</c:v>
                </c:pt>
              </c:strCache>
            </c:strRef>
          </c:tx>
          <c:spPr>
            <a:solidFill>
              <a:srgbClr val="7C3E20"/>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Muslims</c:v>
                </c:pt>
                <c:pt idx="1">
                  <c:v>Blacks/African Americans</c:v>
                </c:pt>
                <c:pt idx="2">
                  <c:v>Hispanics/Latino/Latina</c:v>
                </c:pt>
                <c:pt idx="3">
                  <c:v>Asians/Asian Americans</c:v>
                </c:pt>
                <c:pt idx="4">
                  <c:v>Jews</c:v>
                </c:pt>
                <c:pt idx="5">
                  <c:v>LGBTQ+ people</c:v>
                </c:pt>
                <c:pt idx="6">
                  <c:v>People with disabilities</c:v>
                </c:pt>
                <c:pt idx="7">
                  <c:v>Women</c:v>
                </c:pt>
                <c:pt idx="8">
                  <c:v>Christians</c:v>
                </c:pt>
                <c:pt idx="9">
                  <c:v>Whites</c:v>
                </c:pt>
                <c:pt idx="10">
                  <c:v>Deaf/Hard of Hearing people</c:v>
                </c:pt>
                <c:pt idx="11">
                  <c:v>Men</c:v>
                </c:pt>
              </c:strCache>
            </c:strRef>
          </c:cat>
          <c:val>
            <c:numRef>
              <c:f>Sheet1!$D$3:$D$14</c:f>
              <c:numCache>
                <c:formatCode>###0%</c:formatCode>
                <c:ptCount val="12"/>
                <c:pt idx="0">
                  <c:v>0.156</c:v>
                </c:pt>
                <c:pt idx="1">
                  <c:v>0.20300000000000001</c:v>
                </c:pt>
                <c:pt idx="2">
                  <c:v>0.122</c:v>
                </c:pt>
                <c:pt idx="3">
                  <c:v>8.4000000000000005E-2</c:v>
                </c:pt>
                <c:pt idx="4">
                  <c:v>0.104</c:v>
                </c:pt>
                <c:pt idx="5">
                  <c:v>9.7000000000000003E-2</c:v>
                </c:pt>
                <c:pt idx="6">
                  <c:v>9.2999999999999999E-2</c:v>
                </c:pt>
                <c:pt idx="7">
                  <c:v>9.4E-2</c:v>
                </c:pt>
                <c:pt idx="8">
                  <c:v>6.8000000000000005E-2</c:v>
                </c:pt>
                <c:pt idx="9">
                  <c:v>9.9000000000000005E-2</c:v>
                </c:pt>
                <c:pt idx="10">
                  <c:v>8.4000000000000005E-2</c:v>
                </c:pt>
                <c:pt idx="11">
                  <c:v>7.9000000000000001E-2</c:v>
                </c:pt>
              </c:numCache>
            </c:numRef>
          </c:val>
          <c:extLst>
            <c:ext xmlns:c16="http://schemas.microsoft.com/office/drawing/2014/chart" uri="{C3380CC4-5D6E-409C-BE32-E72D297353CC}">
              <c16:uniqueId val="{00000000-B9E9-4D02-8DF0-3C6D80374CDF}"/>
            </c:ext>
          </c:extLst>
        </c:ser>
        <c:dLbls>
          <c:showLegendKey val="0"/>
          <c:showVal val="0"/>
          <c:showCatName val="0"/>
          <c:showSerName val="0"/>
          <c:showPercent val="0"/>
          <c:showBubbleSize val="0"/>
        </c:dLbls>
        <c:gapWidth val="35"/>
        <c:overlap val="10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legend>
      <c:legendPos val="r"/>
      <c:layout>
        <c:manualLayout>
          <c:xMode val="edge"/>
          <c:yMode val="edge"/>
          <c:x val="8.372738939817434E-2"/>
          <c:y val="8.5360006048832756E-3"/>
          <c:w val="0.91510289870097861"/>
          <c:h val="0.10717025964997803"/>
        </c:manualLayout>
      </c:layout>
      <c:overlay val="0"/>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274153145383238"/>
          <c:y val="0.25937025136648578"/>
          <c:w val="0.36544587769899511"/>
          <c:h val="0.58070991437294295"/>
        </c:manualLayout>
      </c:layout>
      <c:pieChart>
        <c:varyColors val="1"/>
        <c:ser>
          <c:idx val="0"/>
          <c:order val="0"/>
          <c:spPr>
            <a:solidFill>
              <a:srgbClr val="CCAB27"/>
            </a:solidFill>
            <a:ln w="24907">
              <a:noFill/>
            </a:ln>
          </c:spPr>
          <c:explosion val="4"/>
          <c:dPt>
            <c:idx val="0"/>
            <c:bubble3D val="0"/>
            <c:spPr>
              <a:solidFill>
                <a:srgbClr val="09557C"/>
              </a:solidFill>
              <a:ln w="24907">
                <a:noFill/>
              </a:ln>
            </c:spPr>
            <c:extLst>
              <c:ext xmlns:c16="http://schemas.microsoft.com/office/drawing/2014/chart" uri="{C3380CC4-5D6E-409C-BE32-E72D297353CC}">
                <c16:uniqueId val="{00000001-98D9-4F3B-94F2-E382EBFCDAAF}"/>
              </c:ext>
            </c:extLst>
          </c:dPt>
          <c:dPt>
            <c:idx val="1"/>
            <c:bubble3D val="0"/>
            <c:spPr>
              <a:solidFill>
                <a:srgbClr val="CCAB2B"/>
              </a:solidFill>
              <a:ln w="24907">
                <a:noFill/>
              </a:ln>
            </c:spPr>
            <c:extLst>
              <c:ext xmlns:c16="http://schemas.microsoft.com/office/drawing/2014/chart" uri="{C3380CC4-5D6E-409C-BE32-E72D297353CC}">
                <c16:uniqueId val="{00000003-98D9-4F3B-94F2-E382EBFCDAAF}"/>
              </c:ext>
            </c:extLst>
          </c:dPt>
          <c:dPt>
            <c:idx val="2"/>
            <c:bubble3D val="0"/>
            <c:spPr>
              <a:solidFill>
                <a:srgbClr val="7C3E20"/>
              </a:solidFill>
              <a:ln w="24907">
                <a:noFill/>
              </a:ln>
            </c:spPr>
            <c:extLst>
              <c:ext xmlns:c16="http://schemas.microsoft.com/office/drawing/2014/chart" uri="{C3380CC4-5D6E-409C-BE32-E72D297353CC}">
                <c16:uniqueId val="{00000005-98D9-4F3B-94F2-E382EBFCDAAF}"/>
              </c:ext>
            </c:extLst>
          </c:dPt>
          <c:dPt>
            <c:idx val="3"/>
            <c:bubble3D val="0"/>
            <c:spPr>
              <a:solidFill>
                <a:schemeClr val="bg1">
                  <a:lumMod val="75000"/>
                </a:schemeClr>
              </a:solidFill>
              <a:ln w="24907">
                <a:noFill/>
              </a:ln>
            </c:spPr>
            <c:extLst>
              <c:ext xmlns:c16="http://schemas.microsoft.com/office/drawing/2014/chart" uri="{C3380CC4-5D6E-409C-BE32-E72D297353CC}">
                <c16:uniqueId val="{00000007-98D9-4F3B-94F2-E382EBFCDAAF}"/>
              </c:ext>
            </c:extLst>
          </c:dPt>
          <c:dPt>
            <c:idx val="4"/>
            <c:bubble3D val="0"/>
            <c:spPr>
              <a:solidFill>
                <a:srgbClr val="7C3E20"/>
              </a:solidFill>
              <a:ln w="24907">
                <a:noFill/>
              </a:ln>
            </c:spPr>
            <c:extLst>
              <c:ext xmlns:c16="http://schemas.microsoft.com/office/drawing/2014/chart" uri="{C3380CC4-5D6E-409C-BE32-E72D297353CC}">
                <c16:uniqueId val="{00000009-98D9-4F3B-94F2-E382EBFCDAAF}"/>
              </c:ext>
            </c:extLst>
          </c:dPt>
          <c:dPt>
            <c:idx val="5"/>
            <c:bubble3D val="0"/>
            <c:spPr>
              <a:solidFill>
                <a:srgbClr val="CCAB27">
                  <a:alpha val="50000"/>
                </a:srgbClr>
              </a:solidFill>
              <a:ln w="24907">
                <a:noFill/>
              </a:ln>
            </c:spPr>
            <c:extLst>
              <c:ext xmlns:c16="http://schemas.microsoft.com/office/drawing/2014/chart" uri="{C3380CC4-5D6E-409C-BE32-E72D297353CC}">
                <c16:uniqueId val="{0000000B-98D9-4F3B-94F2-E382EBFCDAAF}"/>
              </c:ext>
            </c:extLst>
          </c:dPt>
          <c:dLbls>
            <c:dLbl>
              <c:idx val="0"/>
              <c:layout>
                <c:manualLayout>
                  <c:x val="4.4416608960048724E-2"/>
                  <c:y val="0.2063107314925251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D9-4F3B-94F2-E382EBFCDAAF}"/>
                </c:ext>
              </c:extLst>
            </c:dLbl>
            <c:dLbl>
              <c:idx val="1"/>
              <c:layout>
                <c:manualLayout>
                  <c:x val="0.2034607231233426"/>
                  <c:y val="-1.657821229547187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9-4F3B-94F2-E382EBFCDAAF}"/>
                </c:ext>
              </c:extLst>
            </c:dLbl>
            <c:dLbl>
              <c:idx val="2"/>
              <c:layout>
                <c:manualLayout>
                  <c:x val="-2.1117517618642053E-2"/>
                  <c:y val="0.104730283842647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9-4F3B-94F2-E382EBFCDAAF}"/>
                </c:ext>
              </c:extLst>
            </c:dLbl>
            <c:dLbl>
              <c:idx val="3"/>
              <c:layout>
                <c:manualLayout>
                  <c:x val="6.833324455392112E-3"/>
                  <c:y val="3.25753786567144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9-4F3B-94F2-E382EBFCDAAF}"/>
                </c:ext>
              </c:extLst>
            </c:dLbl>
            <c:dLbl>
              <c:idx val="4"/>
              <c:layout>
                <c:manualLayout>
                  <c:x val="0.10933319128627372"/>
                  <c:y val="-1.6287689328357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9-4F3B-94F2-E382EBFCDAAF}"/>
                </c:ext>
              </c:extLst>
            </c:dLbl>
            <c:spPr>
              <a:noFill/>
              <a:ln>
                <a:noFill/>
              </a:ln>
              <a:effectLst/>
            </c:spPr>
            <c:txPr>
              <a:bodyPr wrap="square" lIns="38100" tIns="19050" rIns="38100" bIns="19050" anchor="ctr">
                <a:spAutoFit/>
              </a:bodyPr>
              <a:lstStyle/>
              <a:p>
                <a:pPr>
                  <a:defRPr sz="1050"/>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Live comfortably</c:v>
                </c:pt>
                <c:pt idx="1">
                  <c:v>Meet needs with a little left over</c:v>
                </c:pt>
                <c:pt idx="2">
                  <c:v>Just meet basic expenses with nothing left over</c:v>
                </c:pt>
                <c:pt idx="3">
                  <c:v>Don't meet basic expenses</c:v>
                </c:pt>
              </c:strCache>
            </c:strRef>
          </c:cat>
          <c:val>
            <c:numRef>
              <c:f>Sheet1!$B$2:$B$5</c:f>
              <c:numCache>
                <c:formatCode>0%</c:formatCode>
                <c:ptCount val="4"/>
                <c:pt idx="0">
                  <c:v>0.29799999999999999</c:v>
                </c:pt>
                <c:pt idx="1">
                  <c:v>0.38</c:v>
                </c:pt>
                <c:pt idx="2">
                  <c:v>0.24399999999999999</c:v>
                </c:pt>
                <c:pt idx="3">
                  <c:v>7.6999999999999999E-2</c:v>
                </c:pt>
              </c:numCache>
            </c:numRef>
          </c:val>
          <c:extLst>
            <c:ext xmlns:c16="http://schemas.microsoft.com/office/drawing/2014/chart" uri="{C3380CC4-5D6E-409C-BE32-E72D297353CC}">
              <c16:uniqueId val="{0000000C-98D9-4F3B-94F2-E382EBFCDAAF}"/>
            </c:ext>
          </c:extLst>
        </c:ser>
        <c:dLbls>
          <c:showLegendKey val="0"/>
          <c:showVal val="0"/>
          <c:showCatName val="0"/>
          <c:showSerName val="0"/>
          <c:showPercent val="0"/>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800"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7359938024648"/>
          <c:y val="0.13745813113397426"/>
          <c:w val="0.70962640061975346"/>
          <c:h val="0.85008720719709019"/>
        </c:manualLayout>
      </c:layout>
      <c:barChart>
        <c:barDir val="bar"/>
        <c:grouping val="stacked"/>
        <c:varyColors val="0"/>
        <c:ser>
          <c:idx val="1"/>
          <c:order val="0"/>
          <c:tx>
            <c:strRef>
              <c:f>Sheet1!$B$2</c:f>
              <c:strCache>
                <c:ptCount val="1"/>
                <c:pt idx="0">
                  <c:v>Has an advantage</c:v>
                </c:pt>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Muslims</c:v>
                </c:pt>
                <c:pt idx="1">
                  <c:v>Hispanics/Latino/Latina</c:v>
                </c:pt>
                <c:pt idx="2">
                  <c:v>Jews</c:v>
                </c:pt>
                <c:pt idx="3">
                  <c:v>Asians/Asian Americans</c:v>
                </c:pt>
                <c:pt idx="4">
                  <c:v>Blacks/African Americans</c:v>
                </c:pt>
                <c:pt idx="5">
                  <c:v>LGBTQ+ people</c:v>
                </c:pt>
                <c:pt idx="6">
                  <c:v>People with disabilities</c:v>
                </c:pt>
                <c:pt idx="7">
                  <c:v>Women</c:v>
                </c:pt>
                <c:pt idx="8">
                  <c:v>Christians</c:v>
                </c:pt>
                <c:pt idx="9">
                  <c:v>Deaf/Hard of Hearing people</c:v>
                </c:pt>
                <c:pt idx="10">
                  <c:v>Whites</c:v>
                </c:pt>
                <c:pt idx="11">
                  <c:v>Men</c:v>
                </c:pt>
              </c:strCache>
            </c:strRef>
          </c:cat>
          <c:val>
            <c:numRef>
              <c:f>Sheet1!$B$3:$B$14</c:f>
              <c:numCache>
                <c:formatCode>###0%</c:formatCode>
                <c:ptCount val="12"/>
                <c:pt idx="0">
                  <c:v>0.125</c:v>
                </c:pt>
                <c:pt idx="1">
                  <c:v>0.186</c:v>
                </c:pt>
                <c:pt idx="2">
                  <c:v>0.19600000000000001</c:v>
                </c:pt>
                <c:pt idx="3">
                  <c:v>0.20899999999999999</c:v>
                </c:pt>
                <c:pt idx="4">
                  <c:v>0.22900000000000001</c:v>
                </c:pt>
                <c:pt idx="5">
                  <c:v>0.247</c:v>
                </c:pt>
                <c:pt idx="6">
                  <c:v>0.26</c:v>
                </c:pt>
                <c:pt idx="7">
                  <c:v>0.27479999999999999</c:v>
                </c:pt>
                <c:pt idx="8">
                  <c:v>0.30399999999999999</c:v>
                </c:pt>
                <c:pt idx="9">
                  <c:v>0.318</c:v>
                </c:pt>
                <c:pt idx="10">
                  <c:v>0.42799999999999999</c:v>
                </c:pt>
                <c:pt idx="11">
                  <c:v>0.42799999999999999</c:v>
                </c:pt>
              </c:numCache>
            </c:numRef>
          </c:val>
          <c:extLst>
            <c:ext xmlns:c16="http://schemas.microsoft.com/office/drawing/2014/chart" uri="{C3380CC4-5D6E-409C-BE32-E72D297353CC}">
              <c16:uniqueId val="{00000005-0F66-4407-A6AF-2698FDA81850}"/>
            </c:ext>
          </c:extLst>
        </c:ser>
        <c:ser>
          <c:idx val="0"/>
          <c:order val="1"/>
          <c:tx>
            <c:strRef>
              <c:f>Sheet1!$C$2</c:f>
              <c:strCache>
                <c:ptCount val="1"/>
                <c:pt idx="0">
                  <c:v>Neither an advantage nor disadvantage</c:v>
                </c:pt>
              </c:strCache>
            </c:strRef>
          </c:tx>
          <c:spPr>
            <a:solidFill>
              <a:srgbClr val="CCAB2B"/>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Muslims</c:v>
                </c:pt>
                <c:pt idx="1">
                  <c:v>Hispanics/Latino/Latina</c:v>
                </c:pt>
                <c:pt idx="2">
                  <c:v>Jews</c:v>
                </c:pt>
                <c:pt idx="3">
                  <c:v>Asians/Asian Americans</c:v>
                </c:pt>
                <c:pt idx="4">
                  <c:v>Blacks/African Americans</c:v>
                </c:pt>
                <c:pt idx="5">
                  <c:v>LGBTQ+ people</c:v>
                </c:pt>
                <c:pt idx="6">
                  <c:v>People with disabilities</c:v>
                </c:pt>
                <c:pt idx="7">
                  <c:v>Women</c:v>
                </c:pt>
                <c:pt idx="8">
                  <c:v>Christians</c:v>
                </c:pt>
                <c:pt idx="9">
                  <c:v>Deaf/Hard of Hearing people</c:v>
                </c:pt>
                <c:pt idx="10">
                  <c:v>Whites</c:v>
                </c:pt>
                <c:pt idx="11">
                  <c:v>Men</c:v>
                </c:pt>
              </c:strCache>
            </c:strRef>
          </c:cat>
          <c:val>
            <c:numRef>
              <c:f>Sheet1!$C$3:$C$14</c:f>
              <c:numCache>
                <c:formatCode>###0%</c:formatCode>
                <c:ptCount val="12"/>
                <c:pt idx="0">
                  <c:v>0.64200000000000002</c:v>
                </c:pt>
                <c:pt idx="1">
                  <c:v>0.63300000000000001</c:v>
                </c:pt>
                <c:pt idx="2">
                  <c:v>0.70599999999999996</c:v>
                </c:pt>
                <c:pt idx="3">
                  <c:v>0.67200000000000004</c:v>
                </c:pt>
                <c:pt idx="4">
                  <c:v>0.47899999999999998</c:v>
                </c:pt>
                <c:pt idx="5">
                  <c:v>0.58699999999999997</c:v>
                </c:pt>
                <c:pt idx="6">
                  <c:v>0.54900000000000004</c:v>
                </c:pt>
                <c:pt idx="7">
                  <c:v>0.59699999999999998</c:v>
                </c:pt>
                <c:pt idx="8">
                  <c:v>0.61599999999999999</c:v>
                </c:pt>
                <c:pt idx="9">
                  <c:v>0.53</c:v>
                </c:pt>
                <c:pt idx="10">
                  <c:v>0.47599999999999998</c:v>
                </c:pt>
                <c:pt idx="11">
                  <c:v>0.49099999999999999</c:v>
                </c:pt>
              </c:numCache>
            </c:numRef>
          </c:val>
          <c:extLst>
            <c:ext xmlns:c16="http://schemas.microsoft.com/office/drawing/2014/chart" uri="{C3380CC4-5D6E-409C-BE32-E72D297353CC}">
              <c16:uniqueId val="{00000000-303A-4B13-BF10-B0AB0E103AE5}"/>
            </c:ext>
          </c:extLst>
        </c:ser>
        <c:ser>
          <c:idx val="2"/>
          <c:order val="2"/>
          <c:tx>
            <c:strRef>
              <c:f>Sheet1!$D$2</c:f>
              <c:strCache>
                <c:ptCount val="1"/>
                <c:pt idx="0">
                  <c:v>Has a disadvantage</c:v>
                </c:pt>
              </c:strCache>
            </c:strRef>
          </c:tx>
          <c:spPr>
            <a:solidFill>
              <a:srgbClr val="7C3E20"/>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Muslims</c:v>
                </c:pt>
                <c:pt idx="1">
                  <c:v>Hispanics/Latino/Latina</c:v>
                </c:pt>
                <c:pt idx="2">
                  <c:v>Jews</c:v>
                </c:pt>
                <c:pt idx="3">
                  <c:v>Asians/Asian Americans</c:v>
                </c:pt>
                <c:pt idx="4">
                  <c:v>Blacks/African Americans</c:v>
                </c:pt>
                <c:pt idx="5">
                  <c:v>LGBTQ+ people</c:v>
                </c:pt>
                <c:pt idx="6">
                  <c:v>People with disabilities</c:v>
                </c:pt>
                <c:pt idx="7">
                  <c:v>Women</c:v>
                </c:pt>
                <c:pt idx="8">
                  <c:v>Christians</c:v>
                </c:pt>
                <c:pt idx="9">
                  <c:v>Deaf/Hard of Hearing people</c:v>
                </c:pt>
                <c:pt idx="10">
                  <c:v>Whites</c:v>
                </c:pt>
                <c:pt idx="11">
                  <c:v>Men</c:v>
                </c:pt>
              </c:strCache>
            </c:strRef>
          </c:cat>
          <c:val>
            <c:numRef>
              <c:f>Sheet1!$D$3:$D$14</c:f>
              <c:numCache>
                <c:formatCode>###0%</c:formatCode>
                <c:ptCount val="12"/>
                <c:pt idx="0">
                  <c:v>0.23400000000000001</c:v>
                </c:pt>
                <c:pt idx="1">
                  <c:v>0.18099999999999999</c:v>
                </c:pt>
                <c:pt idx="2">
                  <c:v>9.9000000000000005E-2</c:v>
                </c:pt>
                <c:pt idx="3">
                  <c:v>0.11899999999999999</c:v>
                </c:pt>
                <c:pt idx="4">
                  <c:v>0.29199999999999998</c:v>
                </c:pt>
                <c:pt idx="5">
                  <c:v>0.16600000000000001</c:v>
                </c:pt>
                <c:pt idx="6">
                  <c:v>0.191</c:v>
                </c:pt>
                <c:pt idx="7">
                  <c:v>0.128</c:v>
                </c:pt>
                <c:pt idx="8">
                  <c:v>0.08</c:v>
                </c:pt>
                <c:pt idx="9">
                  <c:v>0.151</c:v>
                </c:pt>
                <c:pt idx="10">
                  <c:v>9.6000000000000002E-2</c:v>
                </c:pt>
                <c:pt idx="11">
                  <c:v>8.1000000000000003E-2</c:v>
                </c:pt>
              </c:numCache>
            </c:numRef>
          </c:val>
          <c:extLst>
            <c:ext xmlns:c16="http://schemas.microsoft.com/office/drawing/2014/chart" uri="{C3380CC4-5D6E-409C-BE32-E72D297353CC}">
              <c16:uniqueId val="{00000000-B9E9-4D02-8DF0-3C6D80374CDF}"/>
            </c:ext>
          </c:extLst>
        </c:ser>
        <c:dLbls>
          <c:showLegendKey val="0"/>
          <c:showVal val="0"/>
          <c:showCatName val="0"/>
          <c:showSerName val="0"/>
          <c:showPercent val="0"/>
          <c:showBubbleSize val="0"/>
        </c:dLbls>
        <c:gapWidth val="35"/>
        <c:overlap val="10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legend>
      <c:legendPos val="r"/>
      <c:layout>
        <c:manualLayout>
          <c:xMode val="edge"/>
          <c:yMode val="edge"/>
          <c:x val="0.25992110157808623"/>
          <c:y val="8.5360006048832756E-3"/>
          <c:w val="0.73890920399133198"/>
          <c:h val="0.10717025964997803"/>
        </c:manualLayout>
      </c:layout>
      <c:overlay val="0"/>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7359938024648"/>
          <c:y val="0.13745813113397426"/>
          <c:w val="0.70962640061975346"/>
          <c:h val="0.85008720719709019"/>
        </c:manualLayout>
      </c:layout>
      <c:barChart>
        <c:barDir val="bar"/>
        <c:grouping val="stacked"/>
        <c:varyColors val="0"/>
        <c:ser>
          <c:idx val="1"/>
          <c:order val="0"/>
          <c:tx>
            <c:strRef>
              <c:f>Sheet1!$B$2</c:f>
              <c:strCache>
                <c:ptCount val="1"/>
                <c:pt idx="0">
                  <c:v>Discrimination has INCREASED</c:v>
                </c:pt>
              </c:strCache>
            </c:strRef>
          </c:tx>
          <c:spPr>
            <a:solidFill>
              <a:srgbClr val="12567C"/>
            </a:solidFill>
            <a:ln w="9525">
              <a:solidFill>
                <a:schemeClr val="bg1"/>
              </a:solidFill>
            </a:ln>
          </c:spPr>
          <c:invertIfNegative val="0"/>
          <c:dLbls>
            <c:dLbl>
              <c:idx val="0"/>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F66-4407-A6AF-2698FDA81850}"/>
                </c:ext>
              </c:extLst>
            </c:dLbl>
            <c:dLbl>
              <c:idx val="1"/>
              <c:numFmt formatCode="0%" sourceLinked="0"/>
              <c:spPr/>
              <c:txPr>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F66-4407-A6AF-2698FDA81850}"/>
                </c:ext>
              </c:extLst>
            </c:dLbl>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Sheet1!$A$3:$A$14</c:f>
              <c:strCache>
                <c:ptCount val="12"/>
                <c:pt idx="0">
                  <c:v>Deaf/Hard of Hearing people</c:v>
                </c:pt>
                <c:pt idx="1">
                  <c:v>People with disabilities</c:v>
                </c:pt>
                <c:pt idx="2">
                  <c:v>Women</c:v>
                </c:pt>
                <c:pt idx="3">
                  <c:v>Christians</c:v>
                </c:pt>
                <c:pt idx="4">
                  <c:v>Jews</c:v>
                </c:pt>
                <c:pt idx="5">
                  <c:v>Men</c:v>
                </c:pt>
                <c:pt idx="6">
                  <c:v>Hispanics/Latino/Latina</c:v>
                </c:pt>
                <c:pt idx="7">
                  <c:v>LGBTQ+ people</c:v>
                </c:pt>
                <c:pt idx="8">
                  <c:v>Whites</c:v>
                </c:pt>
                <c:pt idx="9">
                  <c:v>Asians/Asian Americans</c:v>
                </c:pt>
                <c:pt idx="10">
                  <c:v>Muslims</c:v>
                </c:pt>
                <c:pt idx="11">
                  <c:v>Blacks/African Americans</c:v>
                </c:pt>
              </c:strCache>
            </c:strRef>
          </c:cat>
          <c:val>
            <c:numRef>
              <c:f>Sheet1!$B$3:$B$14</c:f>
              <c:numCache>
                <c:formatCode>###0%</c:formatCode>
                <c:ptCount val="12"/>
                <c:pt idx="0">
                  <c:v>6.5000000000000002E-2</c:v>
                </c:pt>
                <c:pt idx="1">
                  <c:v>9.5000000000000001E-2</c:v>
                </c:pt>
                <c:pt idx="2">
                  <c:v>0.125</c:v>
                </c:pt>
                <c:pt idx="3">
                  <c:v>0.13</c:v>
                </c:pt>
                <c:pt idx="4">
                  <c:v>0.152</c:v>
                </c:pt>
                <c:pt idx="5">
                  <c:v>0.159</c:v>
                </c:pt>
                <c:pt idx="6">
                  <c:v>0.16600000000000001</c:v>
                </c:pt>
                <c:pt idx="7">
                  <c:v>0.18099999999999999</c:v>
                </c:pt>
                <c:pt idx="8">
                  <c:v>0.23300000000000001</c:v>
                </c:pt>
                <c:pt idx="9">
                  <c:v>0.249</c:v>
                </c:pt>
                <c:pt idx="10">
                  <c:v>0.26600000000000001</c:v>
                </c:pt>
                <c:pt idx="11">
                  <c:v>0.34100000000000003</c:v>
                </c:pt>
              </c:numCache>
            </c:numRef>
          </c:val>
          <c:extLst>
            <c:ext xmlns:c16="http://schemas.microsoft.com/office/drawing/2014/chart" uri="{C3380CC4-5D6E-409C-BE32-E72D297353CC}">
              <c16:uniqueId val="{00000005-0F66-4407-A6AF-2698FDA81850}"/>
            </c:ext>
          </c:extLst>
        </c:ser>
        <c:ser>
          <c:idx val="0"/>
          <c:order val="1"/>
          <c:tx>
            <c:strRef>
              <c:f>Sheet1!$C$2</c:f>
              <c:strCache>
                <c:ptCount val="1"/>
                <c:pt idx="0">
                  <c:v>Discrimination has stayed about the same</c:v>
                </c:pt>
              </c:strCache>
            </c:strRef>
          </c:tx>
          <c:spPr>
            <a:solidFill>
              <a:srgbClr val="CCAB2B"/>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Deaf/Hard of Hearing people</c:v>
                </c:pt>
                <c:pt idx="1">
                  <c:v>People with disabilities</c:v>
                </c:pt>
                <c:pt idx="2">
                  <c:v>Women</c:v>
                </c:pt>
                <c:pt idx="3">
                  <c:v>Christians</c:v>
                </c:pt>
                <c:pt idx="4">
                  <c:v>Jews</c:v>
                </c:pt>
                <c:pt idx="5">
                  <c:v>Men</c:v>
                </c:pt>
                <c:pt idx="6">
                  <c:v>Hispanics/Latino/Latina</c:v>
                </c:pt>
                <c:pt idx="7">
                  <c:v>LGBTQ+ people</c:v>
                </c:pt>
                <c:pt idx="8">
                  <c:v>Whites</c:v>
                </c:pt>
                <c:pt idx="9">
                  <c:v>Asians/Asian Americans</c:v>
                </c:pt>
                <c:pt idx="10">
                  <c:v>Muslims</c:v>
                </c:pt>
                <c:pt idx="11">
                  <c:v>Blacks/African Americans</c:v>
                </c:pt>
              </c:strCache>
            </c:strRef>
          </c:cat>
          <c:val>
            <c:numRef>
              <c:f>Sheet1!$C$3:$C$14</c:f>
              <c:numCache>
                <c:formatCode>###0%</c:formatCode>
                <c:ptCount val="12"/>
                <c:pt idx="0">
                  <c:v>0.67300000000000004</c:v>
                </c:pt>
                <c:pt idx="1">
                  <c:v>0.65100000000000002</c:v>
                </c:pt>
                <c:pt idx="2">
                  <c:v>0.65400000000000003</c:v>
                </c:pt>
                <c:pt idx="3">
                  <c:v>0.71099999999999997</c:v>
                </c:pt>
                <c:pt idx="4">
                  <c:v>0.66900000000000004</c:v>
                </c:pt>
                <c:pt idx="5">
                  <c:v>0.65800000000000003</c:v>
                </c:pt>
                <c:pt idx="6">
                  <c:v>0.63800000000000001</c:v>
                </c:pt>
                <c:pt idx="7">
                  <c:v>0.46500000000000002</c:v>
                </c:pt>
                <c:pt idx="8">
                  <c:v>0.58499999999999996</c:v>
                </c:pt>
                <c:pt idx="9">
                  <c:v>0.58599999999999997</c:v>
                </c:pt>
                <c:pt idx="10">
                  <c:v>0.52900000000000003</c:v>
                </c:pt>
                <c:pt idx="11">
                  <c:v>0.43099999999999999</c:v>
                </c:pt>
              </c:numCache>
            </c:numRef>
          </c:val>
          <c:extLst>
            <c:ext xmlns:c16="http://schemas.microsoft.com/office/drawing/2014/chart" uri="{C3380CC4-5D6E-409C-BE32-E72D297353CC}">
              <c16:uniqueId val="{00000000-303A-4B13-BF10-B0AB0E103AE5}"/>
            </c:ext>
          </c:extLst>
        </c:ser>
        <c:ser>
          <c:idx val="2"/>
          <c:order val="2"/>
          <c:tx>
            <c:strRef>
              <c:f>Sheet1!$D$2</c:f>
              <c:strCache>
                <c:ptCount val="1"/>
                <c:pt idx="0">
                  <c:v>Discrimination has DECREASED</c:v>
                </c:pt>
              </c:strCache>
            </c:strRef>
          </c:tx>
          <c:spPr>
            <a:solidFill>
              <a:srgbClr val="7C3E20"/>
            </a:solidFill>
            <a:ln>
              <a:solidFill>
                <a:schemeClr val="bg1"/>
              </a:solidFill>
            </a:ln>
          </c:spPr>
          <c:invertIfNegative val="0"/>
          <c:dLbls>
            <c:spPr>
              <a:noFill/>
              <a:ln>
                <a:noFill/>
              </a:ln>
              <a:effectLst/>
            </c:spPr>
            <c:txPr>
              <a:bodyPr wrap="square" lIns="38100" tIns="19050" rIns="38100" bIns="19050" anchor="ctr">
                <a:spAutoFit/>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Sheet1!$A$3:$A$14</c:f>
              <c:strCache>
                <c:ptCount val="12"/>
                <c:pt idx="0">
                  <c:v>Deaf/Hard of Hearing people</c:v>
                </c:pt>
                <c:pt idx="1">
                  <c:v>People with disabilities</c:v>
                </c:pt>
                <c:pt idx="2">
                  <c:v>Women</c:v>
                </c:pt>
                <c:pt idx="3">
                  <c:v>Christians</c:v>
                </c:pt>
                <c:pt idx="4">
                  <c:v>Jews</c:v>
                </c:pt>
                <c:pt idx="5">
                  <c:v>Men</c:v>
                </c:pt>
                <c:pt idx="6">
                  <c:v>Hispanics/Latino/Latina</c:v>
                </c:pt>
                <c:pt idx="7">
                  <c:v>LGBTQ+ people</c:v>
                </c:pt>
                <c:pt idx="8">
                  <c:v>Whites</c:v>
                </c:pt>
                <c:pt idx="9">
                  <c:v>Asians/Asian Americans</c:v>
                </c:pt>
                <c:pt idx="10">
                  <c:v>Muslims</c:v>
                </c:pt>
                <c:pt idx="11">
                  <c:v>Blacks/African Americans</c:v>
                </c:pt>
              </c:strCache>
            </c:strRef>
          </c:cat>
          <c:val>
            <c:numRef>
              <c:f>Sheet1!$D$3:$D$14</c:f>
              <c:numCache>
                <c:formatCode>###0%</c:formatCode>
                <c:ptCount val="12"/>
                <c:pt idx="0">
                  <c:v>0.26100000000000001</c:v>
                </c:pt>
                <c:pt idx="1">
                  <c:v>0.254</c:v>
                </c:pt>
                <c:pt idx="2">
                  <c:v>0.221</c:v>
                </c:pt>
                <c:pt idx="3">
                  <c:v>0.159</c:v>
                </c:pt>
                <c:pt idx="4">
                  <c:v>0.17899999999999999</c:v>
                </c:pt>
                <c:pt idx="5">
                  <c:v>0.183</c:v>
                </c:pt>
                <c:pt idx="6">
                  <c:v>0.19500000000000001</c:v>
                </c:pt>
                <c:pt idx="7">
                  <c:v>0.35399999999999998</c:v>
                </c:pt>
                <c:pt idx="8">
                  <c:v>0.183</c:v>
                </c:pt>
                <c:pt idx="9">
                  <c:v>0.16200000000000001</c:v>
                </c:pt>
                <c:pt idx="10">
                  <c:v>0.20499999999999999</c:v>
                </c:pt>
                <c:pt idx="11">
                  <c:v>0.22800000000000001</c:v>
                </c:pt>
              </c:numCache>
            </c:numRef>
          </c:val>
          <c:extLst>
            <c:ext xmlns:c16="http://schemas.microsoft.com/office/drawing/2014/chart" uri="{C3380CC4-5D6E-409C-BE32-E72D297353CC}">
              <c16:uniqueId val="{00000000-B9E9-4D02-8DF0-3C6D80374CDF}"/>
            </c:ext>
          </c:extLst>
        </c:ser>
        <c:dLbls>
          <c:showLegendKey val="0"/>
          <c:showVal val="0"/>
          <c:showCatName val="0"/>
          <c:showSerName val="0"/>
          <c:showPercent val="0"/>
          <c:showBubbleSize val="0"/>
        </c:dLbls>
        <c:gapWidth val="35"/>
        <c:overlap val="100"/>
        <c:axId val="200958720"/>
        <c:axId val="200960256"/>
      </c:barChart>
      <c:catAx>
        <c:axId val="200958720"/>
        <c:scaling>
          <c:orientation val="minMax"/>
        </c:scaling>
        <c:delete val="0"/>
        <c:axPos val="l"/>
        <c:numFmt formatCode="General" sourceLinked="1"/>
        <c:majorTickMark val="out"/>
        <c:minorTickMark val="none"/>
        <c:tickLblPos val="nextTo"/>
        <c:spPr>
          <a:ln w="3173">
            <a:solidFill>
              <a:schemeClr val="tx1"/>
            </a:solidFill>
            <a:prstDash val="solid"/>
          </a:ln>
        </c:spPr>
        <c:txPr>
          <a:bodyPr rot="0" vert="horz"/>
          <a:lstStyle/>
          <a:p>
            <a:pPr>
              <a:defRPr sz="1000"/>
            </a:pPr>
            <a:endParaRPr lang="en-US"/>
          </a:p>
        </c:txPr>
        <c:crossAx val="200960256"/>
        <c:crosses val="autoZero"/>
        <c:auto val="1"/>
        <c:lblAlgn val="ctr"/>
        <c:lblOffset val="100"/>
        <c:noMultiLvlLbl val="0"/>
      </c:catAx>
      <c:valAx>
        <c:axId val="200960256"/>
        <c:scaling>
          <c:orientation val="minMax"/>
          <c:max val="1"/>
          <c:min val="0"/>
        </c:scaling>
        <c:delete val="1"/>
        <c:axPos val="b"/>
        <c:numFmt formatCode="###0%" sourceLinked="1"/>
        <c:majorTickMark val="out"/>
        <c:minorTickMark val="none"/>
        <c:tickLblPos val="none"/>
        <c:crossAx val="200958720"/>
        <c:crosses val="autoZero"/>
        <c:crossBetween val="between"/>
        <c:majorUnit val="0.5"/>
        <c:minorUnit val="0.2"/>
      </c:valAx>
      <c:spPr>
        <a:noFill/>
        <a:ln w="25398">
          <a:noFill/>
        </a:ln>
      </c:spPr>
    </c:plotArea>
    <c:legend>
      <c:legendPos val="r"/>
      <c:layout>
        <c:manualLayout>
          <c:xMode val="edge"/>
          <c:yMode val="edge"/>
          <c:x val="6.0456593106930648E-2"/>
          <c:y val="8.5360006048832756E-3"/>
          <c:w val="0.93837371246248746"/>
          <c:h val="0.10717025964997803"/>
        </c:manualLayout>
      </c:layout>
      <c:overlay val="0"/>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0.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1.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2.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3.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4.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5.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6.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7.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8.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19.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0.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1.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2.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3.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4.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5.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6.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7.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8.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29.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0.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1.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2.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3.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4.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5.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6.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7.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8.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39.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0.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1.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2.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3.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4.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5.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46.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5.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6.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7.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8.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drawings/drawing9.xml><?xml version="1.0" encoding="utf-8"?>
<c:userShapes xmlns:c="http://schemas.openxmlformats.org/drawingml/2006/chart">
  <cdr:relSizeAnchor xmlns:cdr="http://schemas.openxmlformats.org/drawingml/2006/chartDrawing">
    <cdr:from>
      <cdr:x>0.50425</cdr:x>
      <cdr:y>0.4915</cdr:y>
    </cdr:from>
    <cdr:to>
      <cdr:x>0.50925</cdr:x>
      <cdr:y>0.541</cdr:y>
    </cdr:to>
    <cdr:sp macro="" textlink="">
      <cdr:nvSpPr>
        <cdr:cNvPr id="1025" name="Text Box 1"/>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6" name="Text Box 2"/>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7" name="Text Box 3"/>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8" name="Text Box 4"/>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0.50425</cdr:x>
      <cdr:y>0.4915</cdr:y>
    </cdr:from>
    <cdr:to>
      <cdr:x>0.50925</cdr:x>
      <cdr:y>0.541</cdr:y>
    </cdr:to>
    <cdr:sp macro="" textlink="">
      <cdr:nvSpPr>
        <cdr:cNvPr id="1029" name="Text Box 5"/>
        <cdr:cNvSpPr txBox="1">
          <a:spLocks xmlns:a="http://schemas.openxmlformats.org/drawingml/2006/main" noChangeArrowheads="1"/>
        </cdr:cNvSpPr>
      </cdr:nvSpPr>
      <cdr:spPr bwMode="auto">
        <a:xfrm xmlns:a="http://schemas.openxmlformats.org/drawingml/2006/main">
          <a:off x="3755931" y="1704080"/>
          <a:ext cx="37243"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dr:relSizeAnchor xmlns:cdr="http://schemas.openxmlformats.org/drawingml/2006/chartDrawing">
    <cdr:from>
      <cdr:x>0.29175</cdr:x>
      <cdr:y>0.667</cdr:y>
    </cdr:from>
    <cdr:to>
      <cdr:x>0.2995</cdr:x>
      <cdr:y>0.7165</cdr:y>
    </cdr:to>
    <cdr:sp macro="" textlink="">
      <cdr:nvSpPr>
        <cdr:cNvPr id="1031" name="Text Box 7"/>
        <cdr:cNvSpPr txBox="1">
          <a:spLocks xmlns:a="http://schemas.openxmlformats.org/drawingml/2006/main" noChangeArrowheads="1"/>
        </cdr:cNvSpPr>
      </cdr:nvSpPr>
      <cdr:spPr bwMode="auto">
        <a:xfrm xmlns:a="http://schemas.openxmlformats.org/drawingml/2006/main">
          <a:off x="1904967" y="2312556"/>
          <a:ext cx="57726" cy="1716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38B51026-A321-4AB7-96DB-3427877A8B40}" type="datetimeFigureOut">
              <a:rPr lang="en-US" altLang="en-US"/>
              <a:pPr>
                <a:defRPr/>
              </a:pPr>
              <a:t>2/24/2025</a:t>
            </a:fld>
            <a:endParaRPr lang="en-US" alt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AAA46D45-1EF8-454F-A65B-1598F02B4824}" type="slidenum">
              <a:rPr lang="en-US" altLang="en-US"/>
              <a:pPr>
                <a:defRPr/>
              </a:pPr>
              <a:t>‹#›</a:t>
            </a:fld>
            <a:endParaRPr lang="en-US" altLang="en-US" dirty="0"/>
          </a:p>
        </p:txBody>
      </p:sp>
    </p:spTree>
    <p:extLst>
      <p:ext uri="{BB962C8B-B14F-4D97-AF65-F5344CB8AC3E}">
        <p14:creationId xmlns:p14="http://schemas.microsoft.com/office/powerpoint/2010/main" val="68247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idx="1"/>
          </p:nvPr>
        </p:nvSpPr>
        <p:spPr>
          <a:xfrm>
            <a:off x="3939466" y="0"/>
            <a:ext cx="3013763" cy="46545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8AACD959-72FD-4DD1-ACAB-086EA64BC8C4}" type="datetimeFigureOut">
              <a:rPr lang="en-US" altLang="en-US"/>
              <a:pPr>
                <a:defRPr/>
              </a:pPr>
              <a:t>2/24/2025</a:t>
            </a:fld>
            <a:endParaRPr lang="en-US" altLang="en-US" dirty="0"/>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93804F8-BABC-460B-AFAD-58EF05548CBF}" type="slidenum">
              <a:rPr lang="en-US" altLang="en-US"/>
              <a:pPr>
                <a:defRPr/>
              </a:pPr>
              <a:t>‹#›</a:t>
            </a:fld>
            <a:endParaRPr lang="en-US" altLang="en-US" dirty="0"/>
          </a:p>
        </p:txBody>
      </p:sp>
    </p:spTree>
    <p:extLst>
      <p:ext uri="{BB962C8B-B14F-4D97-AF65-F5344CB8AC3E}">
        <p14:creationId xmlns:p14="http://schemas.microsoft.com/office/powerpoint/2010/main" val="25764363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7066" indent="-291179">
              <a:defRPr>
                <a:solidFill>
                  <a:schemeClr val="tx1"/>
                </a:solidFill>
                <a:latin typeface="Calibri" pitchFamily="34" charset="0"/>
                <a:ea typeface="ヒラギノ角ゴ Pro W3" pitchFamily="125" charset="-128"/>
              </a:defRPr>
            </a:lvl2pPr>
            <a:lvl3pPr marL="1164717" indent="-232943">
              <a:defRPr>
                <a:solidFill>
                  <a:schemeClr val="tx1"/>
                </a:solidFill>
                <a:latin typeface="Calibri" pitchFamily="34" charset="0"/>
                <a:ea typeface="ヒラギノ角ゴ Pro W3" pitchFamily="125" charset="-128"/>
              </a:defRPr>
            </a:lvl3pPr>
            <a:lvl4pPr marL="1630604" indent="-232943">
              <a:defRPr>
                <a:solidFill>
                  <a:schemeClr val="tx1"/>
                </a:solidFill>
                <a:latin typeface="Calibri" pitchFamily="34" charset="0"/>
                <a:ea typeface="ヒラギノ角ゴ Pro W3" pitchFamily="125" charset="-128"/>
              </a:defRPr>
            </a:lvl4pPr>
            <a:lvl5pPr marL="2096491" indent="-232943">
              <a:defRPr>
                <a:solidFill>
                  <a:schemeClr val="tx1"/>
                </a:solidFill>
                <a:latin typeface="Calibri" pitchFamily="34" charset="0"/>
                <a:ea typeface="ヒラギノ角ゴ Pro W3" pitchFamily="125" charset="-128"/>
              </a:defRPr>
            </a:lvl5pPr>
            <a:lvl6pPr marL="2562377"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8264"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94151"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60038"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DF36A141-3039-4CA8-8568-F84675E8F397}" type="slidenum">
              <a:rPr lang="en-US" altLang="en-US" smtClean="0"/>
              <a:pPr/>
              <a:t>0</a:t>
            </a:fld>
            <a:endParaRPr lang="en-US" alt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37889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08272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12</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50103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13</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36085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92019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43852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16</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84349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17</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16540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10380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19</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22901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20</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417208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7066" indent="-291179">
              <a:defRPr>
                <a:solidFill>
                  <a:schemeClr val="tx1"/>
                </a:solidFill>
                <a:latin typeface="Calibri" pitchFamily="34" charset="0"/>
                <a:ea typeface="ヒラギノ角ゴ Pro W3" pitchFamily="125" charset="-128"/>
              </a:defRPr>
            </a:lvl2pPr>
            <a:lvl3pPr marL="1164717" indent="-232943">
              <a:defRPr>
                <a:solidFill>
                  <a:schemeClr val="tx1"/>
                </a:solidFill>
                <a:latin typeface="Calibri" pitchFamily="34" charset="0"/>
                <a:ea typeface="ヒラギノ角ゴ Pro W3" pitchFamily="125" charset="-128"/>
              </a:defRPr>
            </a:lvl3pPr>
            <a:lvl4pPr marL="1630604" indent="-232943">
              <a:defRPr>
                <a:solidFill>
                  <a:schemeClr val="tx1"/>
                </a:solidFill>
                <a:latin typeface="Calibri" pitchFamily="34" charset="0"/>
                <a:ea typeface="ヒラギノ角ゴ Pro W3" pitchFamily="125" charset="-128"/>
              </a:defRPr>
            </a:lvl4pPr>
            <a:lvl5pPr marL="2096491" indent="-232943">
              <a:defRPr>
                <a:solidFill>
                  <a:schemeClr val="tx1"/>
                </a:solidFill>
                <a:latin typeface="Calibri" pitchFamily="34" charset="0"/>
                <a:ea typeface="ヒラギノ角ゴ Pro W3" pitchFamily="125" charset="-128"/>
              </a:defRPr>
            </a:lvl5pPr>
            <a:lvl6pPr marL="2562377"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8264"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94151"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60038"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55CD2F7-2098-4F09-A9FA-2AC35ED00038}" type="slidenum">
              <a:rPr lang="en-US" altLang="en-US" smtClean="0"/>
              <a:pPr/>
              <a:t>1</a:t>
            </a:fld>
            <a:endParaRPr lang="en-US" altLang="en-US" dirty="0"/>
          </a:p>
        </p:txBody>
      </p:sp>
    </p:spTree>
    <p:extLst>
      <p:ext uri="{BB962C8B-B14F-4D97-AF65-F5344CB8AC3E}">
        <p14:creationId xmlns:p14="http://schemas.microsoft.com/office/powerpoint/2010/main" val="184853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117470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23</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53153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444216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354060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26</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515306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12266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29</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087797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30</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396763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683703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32</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31479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7066" indent="-291179">
              <a:defRPr>
                <a:solidFill>
                  <a:schemeClr val="tx1"/>
                </a:solidFill>
                <a:latin typeface="Calibri" pitchFamily="34" charset="0"/>
                <a:ea typeface="ヒラギノ角ゴ Pro W3" pitchFamily="125" charset="-128"/>
              </a:defRPr>
            </a:lvl2pPr>
            <a:lvl3pPr marL="1164717" indent="-232943">
              <a:defRPr>
                <a:solidFill>
                  <a:schemeClr val="tx1"/>
                </a:solidFill>
                <a:latin typeface="Calibri" pitchFamily="34" charset="0"/>
                <a:ea typeface="ヒラギノ角ゴ Pro W3" pitchFamily="125" charset="-128"/>
              </a:defRPr>
            </a:lvl3pPr>
            <a:lvl4pPr marL="1630604" indent="-232943">
              <a:defRPr>
                <a:solidFill>
                  <a:schemeClr val="tx1"/>
                </a:solidFill>
                <a:latin typeface="Calibri" pitchFamily="34" charset="0"/>
                <a:ea typeface="ヒラギノ角ゴ Pro W3" pitchFamily="125" charset="-128"/>
              </a:defRPr>
            </a:lvl4pPr>
            <a:lvl5pPr marL="2096491" indent="-232943">
              <a:defRPr>
                <a:solidFill>
                  <a:schemeClr val="tx1"/>
                </a:solidFill>
                <a:latin typeface="Calibri" pitchFamily="34" charset="0"/>
                <a:ea typeface="ヒラギノ角ゴ Pro W3" pitchFamily="125" charset="-128"/>
              </a:defRPr>
            </a:lvl5pPr>
            <a:lvl6pPr marL="2562377"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8264"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94151"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60038"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55CD2F7-2098-4F09-A9FA-2AC35ED00038}" type="slidenum">
              <a:rPr lang="en-US" altLang="en-US" smtClean="0"/>
              <a:pPr/>
              <a:t>2</a:t>
            </a:fld>
            <a:endParaRPr lang="en-US" altLang="en-US" dirty="0"/>
          </a:p>
        </p:txBody>
      </p:sp>
    </p:spTree>
    <p:extLst>
      <p:ext uri="{BB962C8B-B14F-4D97-AF65-F5344CB8AC3E}">
        <p14:creationId xmlns:p14="http://schemas.microsoft.com/office/powerpoint/2010/main" val="3427442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33</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31479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71036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670654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36</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700831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37</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420250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406077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39</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405640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40</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796411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148871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42</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35295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7066" indent="-291179">
              <a:defRPr>
                <a:solidFill>
                  <a:schemeClr val="tx1"/>
                </a:solidFill>
                <a:latin typeface="Calibri" pitchFamily="34" charset="0"/>
                <a:ea typeface="ヒラギノ角ゴ Pro W3" pitchFamily="125" charset="-128"/>
              </a:defRPr>
            </a:lvl2pPr>
            <a:lvl3pPr marL="1164717" indent="-232943">
              <a:defRPr>
                <a:solidFill>
                  <a:schemeClr val="tx1"/>
                </a:solidFill>
                <a:latin typeface="Calibri" pitchFamily="34" charset="0"/>
                <a:ea typeface="ヒラギノ角ゴ Pro W3" pitchFamily="125" charset="-128"/>
              </a:defRPr>
            </a:lvl3pPr>
            <a:lvl4pPr marL="1630604" indent="-232943">
              <a:defRPr>
                <a:solidFill>
                  <a:schemeClr val="tx1"/>
                </a:solidFill>
                <a:latin typeface="Calibri" pitchFamily="34" charset="0"/>
                <a:ea typeface="ヒラギノ角ゴ Pro W3" pitchFamily="125" charset="-128"/>
              </a:defRPr>
            </a:lvl4pPr>
            <a:lvl5pPr marL="2096491" indent="-232943">
              <a:defRPr>
                <a:solidFill>
                  <a:schemeClr val="tx1"/>
                </a:solidFill>
                <a:latin typeface="Calibri" pitchFamily="34" charset="0"/>
                <a:ea typeface="ヒラギノ角ゴ Pro W3" pitchFamily="125" charset="-128"/>
              </a:defRPr>
            </a:lvl5pPr>
            <a:lvl6pPr marL="2562377"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8264"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94151"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60038"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55CD2F7-2098-4F09-A9FA-2AC35ED00038}" type="slidenum">
              <a:rPr lang="en-US" altLang="en-US" smtClean="0"/>
              <a:pPr/>
              <a:t>4</a:t>
            </a:fld>
            <a:endParaRPr lang="en-US" altLang="en-US" dirty="0"/>
          </a:p>
        </p:txBody>
      </p:sp>
    </p:spTree>
    <p:extLst>
      <p:ext uri="{BB962C8B-B14F-4D97-AF65-F5344CB8AC3E}">
        <p14:creationId xmlns:p14="http://schemas.microsoft.com/office/powerpoint/2010/main" val="174129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712204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847343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46</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521544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47</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804607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894234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49</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459920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50</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474165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4025562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52</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453758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01815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7066" indent="-291179">
              <a:defRPr>
                <a:solidFill>
                  <a:schemeClr val="tx1"/>
                </a:solidFill>
                <a:latin typeface="Calibri" pitchFamily="34" charset="0"/>
                <a:ea typeface="ヒラギノ角ゴ Pro W3" pitchFamily="125" charset="-128"/>
              </a:defRPr>
            </a:lvl2pPr>
            <a:lvl3pPr marL="1164717" indent="-232943">
              <a:defRPr>
                <a:solidFill>
                  <a:schemeClr val="tx1"/>
                </a:solidFill>
                <a:latin typeface="Calibri" pitchFamily="34" charset="0"/>
                <a:ea typeface="ヒラギノ角ゴ Pro W3" pitchFamily="125" charset="-128"/>
              </a:defRPr>
            </a:lvl3pPr>
            <a:lvl4pPr marL="1630604" indent="-232943">
              <a:defRPr>
                <a:solidFill>
                  <a:schemeClr val="tx1"/>
                </a:solidFill>
                <a:latin typeface="Calibri" pitchFamily="34" charset="0"/>
                <a:ea typeface="ヒラギノ角ゴ Pro W3" pitchFamily="125" charset="-128"/>
              </a:defRPr>
            </a:lvl4pPr>
            <a:lvl5pPr marL="2096491" indent="-232943">
              <a:defRPr>
                <a:solidFill>
                  <a:schemeClr val="tx1"/>
                </a:solidFill>
                <a:latin typeface="Calibri" pitchFamily="34" charset="0"/>
                <a:ea typeface="ヒラギノ角ゴ Pro W3" pitchFamily="125" charset="-128"/>
              </a:defRPr>
            </a:lvl5pPr>
            <a:lvl6pPr marL="2562377"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8264"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94151"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60038"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55CD2F7-2098-4F09-A9FA-2AC35ED00038}" type="slidenum">
              <a:rPr lang="en-US" altLang="en-US" smtClean="0"/>
              <a:pPr/>
              <a:t>5</a:t>
            </a:fld>
            <a:endParaRPr lang="en-US" altLang="en-US" dirty="0"/>
          </a:p>
        </p:txBody>
      </p:sp>
    </p:spTree>
    <p:extLst>
      <p:ext uri="{BB962C8B-B14F-4D97-AF65-F5344CB8AC3E}">
        <p14:creationId xmlns:p14="http://schemas.microsoft.com/office/powerpoint/2010/main" val="5785417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372071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57</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639896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15010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59</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172164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60</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389454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39711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62</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705211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588762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29406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66</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28258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7</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512292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67</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589703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68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77659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7066" indent="-291179">
              <a:defRPr>
                <a:solidFill>
                  <a:schemeClr val="tx1"/>
                </a:solidFill>
                <a:latin typeface="Calibri" pitchFamily="34" charset="0"/>
                <a:ea typeface="ヒラギノ角ゴ Pro W3" pitchFamily="125" charset="-128"/>
              </a:defRPr>
            </a:lvl2pPr>
            <a:lvl3pPr marL="1164717" indent="-232943">
              <a:defRPr>
                <a:solidFill>
                  <a:schemeClr val="tx1"/>
                </a:solidFill>
                <a:latin typeface="Calibri" pitchFamily="34" charset="0"/>
                <a:ea typeface="ヒラギノ角ゴ Pro W3" pitchFamily="125" charset="-128"/>
              </a:defRPr>
            </a:lvl3pPr>
            <a:lvl4pPr marL="1630604" indent="-232943">
              <a:defRPr>
                <a:solidFill>
                  <a:schemeClr val="tx1"/>
                </a:solidFill>
                <a:latin typeface="Calibri" pitchFamily="34" charset="0"/>
                <a:ea typeface="ヒラギノ角ゴ Pro W3" pitchFamily="125" charset="-128"/>
              </a:defRPr>
            </a:lvl4pPr>
            <a:lvl5pPr marL="2096491" indent="-232943">
              <a:defRPr>
                <a:solidFill>
                  <a:schemeClr val="tx1"/>
                </a:solidFill>
                <a:latin typeface="Calibri" pitchFamily="34" charset="0"/>
                <a:ea typeface="ヒラギノ角ゴ Pro W3" pitchFamily="125" charset="-128"/>
              </a:defRPr>
            </a:lvl5pPr>
            <a:lvl6pPr marL="2562377"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8264"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94151"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60038" indent="-232943" defTabSz="465887"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DF36A141-3039-4CA8-8568-F84675E8F397}" type="slidenum">
              <a:rPr lang="en-US" altLang="en-US" smtClean="0"/>
              <a:pPr/>
              <a:t>69</a:t>
            </a:fld>
            <a:endParaRPr lang="en-US" alt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3956463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71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3959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72</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795162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73</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1879348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74</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1399841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75</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98508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61778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9</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04491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55060" indent="-290408">
              <a:defRPr>
                <a:solidFill>
                  <a:schemeClr val="tx1"/>
                </a:solidFill>
                <a:latin typeface="Calibri" pitchFamily="34" charset="0"/>
                <a:ea typeface="ヒラギノ角ゴ Pro W3" pitchFamily="125" charset="-128"/>
              </a:defRPr>
            </a:lvl2pPr>
            <a:lvl3pPr marL="1161631" indent="-232326">
              <a:defRPr>
                <a:solidFill>
                  <a:schemeClr val="tx1"/>
                </a:solidFill>
                <a:latin typeface="Calibri" pitchFamily="34" charset="0"/>
                <a:ea typeface="ヒラギノ角ゴ Pro W3" pitchFamily="125" charset="-128"/>
              </a:defRPr>
            </a:lvl3pPr>
            <a:lvl4pPr marL="1626283" indent="-232326">
              <a:defRPr>
                <a:solidFill>
                  <a:schemeClr val="tx1"/>
                </a:solidFill>
                <a:latin typeface="Calibri" pitchFamily="34" charset="0"/>
                <a:ea typeface="ヒラギノ角ゴ Pro W3" pitchFamily="125" charset="-128"/>
              </a:defRPr>
            </a:lvl4pPr>
            <a:lvl5pPr marL="2090936" indent="-232326">
              <a:defRPr>
                <a:solidFill>
                  <a:schemeClr val="tx1"/>
                </a:solidFill>
                <a:latin typeface="Calibri" pitchFamily="34" charset="0"/>
                <a:ea typeface="ヒラギノ角ゴ Pro W3" pitchFamily="125" charset="-128"/>
              </a:defRPr>
            </a:lvl5pPr>
            <a:lvl6pPr marL="2555588"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3020240"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84893"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949545" indent="-232326" defTabSz="464652"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83F46AF8-6F60-47D2-B88C-A2FDBE6D80D9}" type="slidenum">
              <a:rPr lang="en-US" altLang="en-US" smtClean="0"/>
              <a:pPr/>
              <a:t>10</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ヒラギノ角ゴ Pro W3" pitchFamily="125" charset="-128"/>
            </a:endParaRPr>
          </a:p>
        </p:txBody>
      </p:sp>
    </p:spTree>
    <p:extLst>
      <p:ext uri="{BB962C8B-B14F-4D97-AF65-F5344CB8AC3E}">
        <p14:creationId xmlns:p14="http://schemas.microsoft.com/office/powerpoint/2010/main" val="2792432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1200150"/>
            <a:ext cx="9144000" cy="2286000"/>
          </a:xfrm>
          <a:prstGeom prst="rect">
            <a:avLst/>
          </a:prstGeom>
          <a:solidFill>
            <a:srgbClr val="1256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486150"/>
            <a:ext cx="9144000" cy="914400"/>
          </a:xfrm>
          <a:prstGeom prst="rect">
            <a:avLst/>
          </a:prstGeom>
          <a:solidFill>
            <a:srgbClr val="CCAB2B"/>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pic>
        <p:nvPicPr>
          <p:cNvPr id="6" name="Picture 13" descr="Crux Logo Final 2016.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68725" y="341313"/>
            <a:ext cx="16065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4970463"/>
            <a:ext cx="9144000" cy="1730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grpSp>
        <p:nvGrpSpPr>
          <p:cNvPr id="8" name="Group 15"/>
          <p:cNvGrpSpPr>
            <a:grpSpLocks/>
          </p:cNvGrpSpPr>
          <p:nvPr userDrawn="1"/>
        </p:nvGrpSpPr>
        <p:grpSpPr bwMode="auto">
          <a:xfrm>
            <a:off x="2627313" y="3689350"/>
            <a:ext cx="3889375" cy="508000"/>
            <a:chOff x="2514704" y="3681804"/>
            <a:chExt cx="3889645" cy="507111"/>
          </a:xfrm>
        </p:grpSpPr>
        <p:pic>
          <p:nvPicPr>
            <p:cNvPr id="9" name="Picture 16" descr="gradua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4704" y="3681804"/>
              <a:ext cx="507111" cy="50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ABC.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42215" y="3681804"/>
              <a:ext cx="507111" cy="50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generati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9726" y="3681804"/>
              <a:ext cx="507111" cy="50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handshak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97238" y="3681804"/>
              <a:ext cx="507111" cy="50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userDrawn="1"/>
        </p:nvSpPr>
        <p:spPr>
          <a:xfrm rot="2700000">
            <a:off x="4485482" y="1091406"/>
            <a:ext cx="173038"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14" name="Rectangle 13"/>
          <p:cNvSpPr/>
          <p:nvPr userDrawn="1"/>
        </p:nvSpPr>
        <p:spPr>
          <a:xfrm>
            <a:off x="7586663" y="0"/>
            <a:ext cx="1246187" cy="725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title"/>
          </p:nvPr>
        </p:nvSpPr>
        <p:spPr>
          <a:xfrm>
            <a:off x="685800" y="1544835"/>
            <a:ext cx="7772400" cy="777974"/>
          </a:xfrm>
        </p:spPr>
        <p:txBody>
          <a:bodyPr>
            <a:noAutofit/>
          </a:bodyPr>
          <a:lstStyle>
            <a:lvl1pPr algn="ctr">
              <a:defRPr sz="3200" b="0" cap="none">
                <a:solidFill>
                  <a:schemeClr val="bg1"/>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685800" y="2586862"/>
            <a:ext cx="7772400" cy="622840"/>
          </a:xfrm>
        </p:spPr>
        <p:txBody>
          <a:bodyPr>
            <a:noAutofit/>
          </a:bodyPr>
          <a:lstStyle>
            <a:lvl1pPr marL="0" indent="0" algn="ctr">
              <a:spcBef>
                <a:spcPts val="0"/>
              </a:spcBef>
              <a:buNone/>
              <a:defRPr sz="20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Footer Placeholder 4"/>
          <p:cNvSpPr>
            <a:spLocks noGrp="1"/>
          </p:cNvSpPr>
          <p:nvPr>
            <p:ph type="ftr" sz="quarter" idx="10"/>
          </p:nvPr>
        </p:nvSpPr>
        <p:spPr>
          <a:xfrm>
            <a:off x="3124200" y="4954588"/>
            <a:ext cx="2895600" cy="1809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600">
                <a:solidFill>
                  <a:srgbClr val="FFFFFF"/>
                </a:solidFill>
                <a:latin typeface="Arial" pitchFamily="34" charset="0"/>
                <a:cs typeface="Arial" pitchFamily="34" charset="0"/>
              </a:defRPr>
            </a:lvl1pPr>
          </a:lstStyle>
          <a:p>
            <a:pPr>
              <a:defRPr/>
            </a:pPr>
            <a:endParaRPr lang="en-US" altLang="en-US" dirty="0"/>
          </a:p>
        </p:txBody>
      </p:sp>
    </p:spTree>
    <p:extLst>
      <p:ext uri="{BB962C8B-B14F-4D97-AF65-F5344CB8AC3E}">
        <p14:creationId xmlns:p14="http://schemas.microsoft.com/office/powerpoint/2010/main" val="83929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CCD3385-E3D8-4826-81DA-0DFCF4A8DE84}" type="slidenum">
              <a:rPr lang="en-US" altLang="en-US"/>
              <a:pPr>
                <a:defRPr/>
              </a:pPr>
              <a:t>‹#›</a:t>
            </a:fld>
            <a:endParaRPr lang="en-US" altLang="en-US" dirty="0"/>
          </a:p>
        </p:txBody>
      </p:sp>
    </p:spTree>
    <p:extLst>
      <p:ext uri="{BB962C8B-B14F-4D97-AF65-F5344CB8AC3E}">
        <p14:creationId xmlns:p14="http://schemas.microsoft.com/office/powerpoint/2010/main" val="5672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28650"/>
          </a:xfrm>
        </p:spPr>
        <p:txBody>
          <a:bodyPr/>
          <a:lstStyle/>
          <a:p>
            <a:r>
              <a:rPr lang="en-US"/>
              <a:t>Click to edit Master title style</a:t>
            </a:r>
          </a:p>
        </p:txBody>
      </p:sp>
      <p:sp>
        <p:nvSpPr>
          <p:cNvPr id="3" name="Chart Placeholder 2"/>
          <p:cNvSpPr>
            <a:spLocks noGrp="1"/>
          </p:cNvSpPr>
          <p:nvPr>
            <p:ph type="chart" idx="1"/>
          </p:nvPr>
        </p:nvSpPr>
        <p:spPr>
          <a:xfrm>
            <a:off x="457200" y="971550"/>
            <a:ext cx="8229600" cy="3626644"/>
          </a:xfrm>
        </p:spPr>
        <p:txBody>
          <a:bodyPr rtlCol="0">
            <a:normAutofit/>
          </a:bodyPr>
          <a:lstStyle/>
          <a:p>
            <a:pPr lvl="0"/>
            <a:endParaRPr lang="en-US" noProof="0" dirty="0"/>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E89494F6-FA88-4C24-9499-F5302B48AE34}" type="slidenum">
              <a:rPr lang="en-US" altLang="en-US"/>
              <a:pPr>
                <a:defRPr/>
              </a:pPr>
              <a:t>‹#›</a:t>
            </a:fld>
            <a:endParaRPr lang="en-US" altLang="en-US" dirty="0"/>
          </a:p>
        </p:txBody>
      </p:sp>
    </p:spTree>
    <p:extLst>
      <p:ext uri="{BB962C8B-B14F-4D97-AF65-F5344CB8AC3E}">
        <p14:creationId xmlns:p14="http://schemas.microsoft.com/office/powerpoint/2010/main" val="214162707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200150"/>
            <a:ext cx="9144000" cy="2286000"/>
          </a:xfrm>
          <a:prstGeom prst="rect">
            <a:avLst/>
          </a:prstGeom>
          <a:solidFill>
            <a:srgbClr val="12567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486150"/>
            <a:ext cx="9144000" cy="914400"/>
          </a:xfrm>
          <a:prstGeom prst="rect">
            <a:avLst/>
          </a:prstGeom>
          <a:solidFill>
            <a:srgbClr val="CCAB2B">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4970463"/>
            <a:ext cx="9144000" cy="173037"/>
          </a:xfrm>
          <a:prstGeom prst="rect">
            <a:avLst/>
          </a:prstGeom>
          <a:solidFill>
            <a:schemeClr val="tx1">
              <a:lumMod val="65000"/>
              <a:lumOff val="3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ctrTitle"/>
          </p:nvPr>
        </p:nvSpPr>
        <p:spPr>
          <a:xfrm>
            <a:off x="685800" y="1472081"/>
            <a:ext cx="7772400" cy="1102519"/>
          </a:xfrm>
        </p:spPr>
        <p:txBody>
          <a:bodyPr/>
          <a:lstStyle/>
          <a:p>
            <a:r>
              <a:rPr lang="en-US" dirty="0"/>
              <a:t>Click to edit Master title style</a:t>
            </a:r>
          </a:p>
        </p:txBody>
      </p:sp>
      <p:sp>
        <p:nvSpPr>
          <p:cNvPr id="3" name="Subtitle 2"/>
          <p:cNvSpPr>
            <a:spLocks noGrp="1"/>
          </p:cNvSpPr>
          <p:nvPr>
            <p:ph type="subTitle" idx="1"/>
          </p:nvPr>
        </p:nvSpPr>
        <p:spPr>
          <a:xfrm>
            <a:off x="686782" y="2789609"/>
            <a:ext cx="7771418" cy="6877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0"/>
          </p:nvPr>
        </p:nvSpPr>
        <p:spPr/>
        <p:txBody>
          <a:bodyPr/>
          <a:lstStyle>
            <a:lvl1pPr>
              <a:defRPr/>
            </a:lvl1pPr>
          </a:lstStyle>
          <a:p>
            <a:pPr>
              <a:defRPr/>
            </a:pPr>
            <a:fld id="{725698B8-82BA-4EC1-94AE-9E696686AEEF}" type="slidenum">
              <a:rPr lang="en-US" altLang="en-US"/>
              <a:pPr>
                <a:defRPr/>
              </a:pPr>
              <a:t>‹#›</a:t>
            </a:fld>
            <a:endParaRPr lang="en-US" altLang="en-US" dirty="0"/>
          </a:p>
        </p:txBody>
      </p:sp>
    </p:spTree>
    <p:extLst>
      <p:ext uri="{BB962C8B-B14F-4D97-AF65-F5344CB8AC3E}">
        <p14:creationId xmlns:p14="http://schemas.microsoft.com/office/powerpoint/2010/main" val="61840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200150"/>
            <a:ext cx="9144000" cy="2286000"/>
          </a:xfrm>
          <a:prstGeom prst="rect">
            <a:avLst/>
          </a:prstGeom>
          <a:solidFill>
            <a:srgbClr val="12567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486150"/>
            <a:ext cx="9144000" cy="914400"/>
          </a:xfrm>
          <a:prstGeom prst="rect">
            <a:avLst/>
          </a:prstGeom>
          <a:solidFill>
            <a:srgbClr val="CCAB2B">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20015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4970463"/>
            <a:ext cx="9144000" cy="173037"/>
          </a:xfrm>
          <a:prstGeom prst="rect">
            <a:avLst/>
          </a:prstGeom>
          <a:solidFill>
            <a:schemeClr val="tx1">
              <a:lumMod val="65000"/>
              <a:lumOff val="3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ctrTitle"/>
          </p:nvPr>
        </p:nvSpPr>
        <p:spPr>
          <a:xfrm>
            <a:off x="685800" y="1472081"/>
            <a:ext cx="4593164" cy="1102519"/>
          </a:xfrm>
        </p:spPr>
        <p:txBody>
          <a:bodyPr/>
          <a:lstStyle/>
          <a:p>
            <a:r>
              <a:rPr lang="en-US" dirty="0"/>
              <a:t>Click to edit Master title style</a:t>
            </a:r>
          </a:p>
        </p:txBody>
      </p:sp>
      <p:sp>
        <p:nvSpPr>
          <p:cNvPr id="3" name="Subtitle 2"/>
          <p:cNvSpPr>
            <a:spLocks noGrp="1"/>
          </p:cNvSpPr>
          <p:nvPr>
            <p:ph type="subTitle" idx="1"/>
          </p:nvPr>
        </p:nvSpPr>
        <p:spPr>
          <a:xfrm>
            <a:off x="686782" y="2789609"/>
            <a:ext cx="4592584" cy="6877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a:spLocks noGrp="1"/>
          </p:cNvSpPr>
          <p:nvPr>
            <p:ph type="sldNum" sz="quarter" idx="10"/>
          </p:nvPr>
        </p:nvSpPr>
        <p:spPr/>
        <p:txBody>
          <a:bodyPr/>
          <a:lstStyle>
            <a:lvl1pPr>
              <a:defRPr/>
            </a:lvl1pPr>
          </a:lstStyle>
          <a:p>
            <a:pPr>
              <a:defRPr/>
            </a:pPr>
            <a:fld id="{E34D8839-0B42-482B-9FAF-B771AAAFEC33}" type="slidenum">
              <a:rPr lang="en-US" altLang="en-US"/>
              <a:pPr>
                <a:defRPr/>
              </a:pPr>
              <a:t>‹#›</a:t>
            </a:fld>
            <a:endParaRPr lang="en-US" altLang="en-US" dirty="0"/>
          </a:p>
        </p:txBody>
      </p:sp>
    </p:spTree>
    <p:extLst>
      <p:ext uri="{BB962C8B-B14F-4D97-AF65-F5344CB8AC3E}">
        <p14:creationId xmlns:p14="http://schemas.microsoft.com/office/powerpoint/2010/main" val="304391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1200150"/>
            <a:ext cx="9144000" cy="2286000"/>
          </a:xfrm>
          <a:prstGeom prst="rect">
            <a:avLst/>
          </a:prstGeom>
          <a:solidFill>
            <a:srgbClr val="12567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486150"/>
            <a:ext cx="9144000" cy="914400"/>
          </a:xfrm>
          <a:prstGeom prst="rect">
            <a:avLst/>
          </a:prstGeom>
          <a:solidFill>
            <a:srgbClr val="CCAB2B">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20015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4970463"/>
            <a:ext cx="9144000" cy="173037"/>
          </a:xfrm>
          <a:prstGeom prst="rect">
            <a:avLst/>
          </a:prstGeom>
          <a:solidFill>
            <a:schemeClr val="tx1">
              <a:lumMod val="65000"/>
              <a:lumOff val="3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ctrTitle"/>
          </p:nvPr>
        </p:nvSpPr>
        <p:spPr>
          <a:xfrm>
            <a:off x="685800" y="1472081"/>
            <a:ext cx="4593164" cy="1102519"/>
          </a:xfrm>
        </p:spPr>
        <p:txBody>
          <a:bodyPr/>
          <a:lstStyle/>
          <a:p>
            <a:r>
              <a:rPr lang="en-US" dirty="0"/>
              <a:t>Click to edit Master title style</a:t>
            </a:r>
          </a:p>
        </p:txBody>
      </p:sp>
      <p:sp>
        <p:nvSpPr>
          <p:cNvPr id="3" name="Subtitle 2"/>
          <p:cNvSpPr>
            <a:spLocks noGrp="1"/>
          </p:cNvSpPr>
          <p:nvPr>
            <p:ph type="subTitle" idx="1"/>
          </p:nvPr>
        </p:nvSpPr>
        <p:spPr>
          <a:xfrm>
            <a:off x="686782" y="2789609"/>
            <a:ext cx="4592584" cy="6877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a:spLocks noGrp="1"/>
          </p:cNvSpPr>
          <p:nvPr>
            <p:ph type="sldNum" sz="quarter" idx="10"/>
          </p:nvPr>
        </p:nvSpPr>
        <p:spPr/>
        <p:txBody>
          <a:bodyPr/>
          <a:lstStyle>
            <a:lvl1pPr>
              <a:defRPr/>
            </a:lvl1pPr>
          </a:lstStyle>
          <a:p>
            <a:pPr>
              <a:defRPr/>
            </a:pPr>
            <a:fld id="{71BA867C-D95F-416D-B6BB-C629D63B973C}" type="slidenum">
              <a:rPr lang="en-US" altLang="en-US"/>
              <a:pPr>
                <a:defRPr/>
              </a:pPr>
              <a:t>‹#›</a:t>
            </a:fld>
            <a:endParaRPr lang="en-US" altLang="en-US" dirty="0"/>
          </a:p>
        </p:txBody>
      </p:sp>
    </p:spTree>
    <p:extLst>
      <p:ext uri="{BB962C8B-B14F-4D97-AF65-F5344CB8AC3E}">
        <p14:creationId xmlns:p14="http://schemas.microsoft.com/office/powerpoint/2010/main" val="270608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1200150"/>
            <a:ext cx="9144000" cy="2286000"/>
          </a:xfrm>
          <a:prstGeom prst="rect">
            <a:avLst/>
          </a:prstGeom>
          <a:solidFill>
            <a:srgbClr val="12567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486150"/>
            <a:ext cx="9144000" cy="914400"/>
          </a:xfrm>
          <a:prstGeom prst="rect">
            <a:avLst/>
          </a:prstGeom>
          <a:solidFill>
            <a:srgbClr val="CCAB2B">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20015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4970463"/>
            <a:ext cx="9144000" cy="173037"/>
          </a:xfrm>
          <a:prstGeom prst="rect">
            <a:avLst/>
          </a:prstGeom>
          <a:solidFill>
            <a:schemeClr val="tx1">
              <a:lumMod val="65000"/>
              <a:lumOff val="3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ctrTitle"/>
          </p:nvPr>
        </p:nvSpPr>
        <p:spPr>
          <a:xfrm>
            <a:off x="685800" y="1472081"/>
            <a:ext cx="4593164" cy="1102519"/>
          </a:xfrm>
        </p:spPr>
        <p:txBody>
          <a:bodyPr/>
          <a:lstStyle/>
          <a:p>
            <a:r>
              <a:rPr lang="en-US" dirty="0"/>
              <a:t>Click to edit Master title style</a:t>
            </a:r>
          </a:p>
        </p:txBody>
      </p:sp>
      <p:sp>
        <p:nvSpPr>
          <p:cNvPr id="3" name="Subtitle 2"/>
          <p:cNvSpPr>
            <a:spLocks noGrp="1"/>
          </p:cNvSpPr>
          <p:nvPr>
            <p:ph type="subTitle" idx="1"/>
          </p:nvPr>
        </p:nvSpPr>
        <p:spPr>
          <a:xfrm>
            <a:off x="686782" y="2789609"/>
            <a:ext cx="4592584" cy="6877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a:spLocks noGrp="1"/>
          </p:cNvSpPr>
          <p:nvPr>
            <p:ph type="sldNum" sz="quarter" idx="10"/>
          </p:nvPr>
        </p:nvSpPr>
        <p:spPr/>
        <p:txBody>
          <a:bodyPr/>
          <a:lstStyle>
            <a:lvl1pPr>
              <a:defRPr i="1"/>
            </a:lvl1pPr>
          </a:lstStyle>
          <a:p>
            <a:pPr>
              <a:defRPr/>
            </a:pPr>
            <a:fld id="{737D2D5B-7226-4AD8-8322-AE883B2632C1}" type="slidenum">
              <a:rPr lang="en-US" altLang="en-US" smtClean="0"/>
              <a:pPr>
                <a:defRPr/>
              </a:pPr>
              <a:t>‹#›</a:t>
            </a:fld>
            <a:endParaRPr lang="en-US" altLang="en-US" dirty="0"/>
          </a:p>
        </p:txBody>
      </p:sp>
    </p:spTree>
    <p:extLst>
      <p:ext uri="{BB962C8B-B14F-4D97-AF65-F5344CB8AC3E}">
        <p14:creationId xmlns:p14="http://schemas.microsoft.com/office/powerpoint/2010/main" val="930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0" y="1200150"/>
            <a:ext cx="9144000" cy="2286000"/>
          </a:xfrm>
          <a:prstGeom prst="rect">
            <a:avLst/>
          </a:prstGeom>
          <a:solidFill>
            <a:srgbClr val="12567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486150"/>
            <a:ext cx="9144000" cy="914400"/>
          </a:xfrm>
          <a:prstGeom prst="rect">
            <a:avLst/>
          </a:prstGeom>
          <a:solidFill>
            <a:srgbClr val="CCAB2B">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20015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4970463"/>
            <a:ext cx="9144000" cy="173037"/>
          </a:xfrm>
          <a:prstGeom prst="rect">
            <a:avLst/>
          </a:prstGeom>
          <a:solidFill>
            <a:schemeClr val="tx1">
              <a:lumMod val="65000"/>
              <a:lumOff val="3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2" name="Title 1"/>
          <p:cNvSpPr>
            <a:spLocks noGrp="1"/>
          </p:cNvSpPr>
          <p:nvPr>
            <p:ph type="ctrTitle"/>
          </p:nvPr>
        </p:nvSpPr>
        <p:spPr>
          <a:xfrm>
            <a:off x="685800" y="1472081"/>
            <a:ext cx="4593164" cy="1102519"/>
          </a:xfrm>
        </p:spPr>
        <p:txBody>
          <a:bodyPr/>
          <a:lstStyle/>
          <a:p>
            <a:r>
              <a:rPr lang="en-US" dirty="0"/>
              <a:t>Click to edit Master title style</a:t>
            </a:r>
          </a:p>
        </p:txBody>
      </p:sp>
      <p:sp>
        <p:nvSpPr>
          <p:cNvPr id="3" name="Subtitle 2"/>
          <p:cNvSpPr>
            <a:spLocks noGrp="1"/>
          </p:cNvSpPr>
          <p:nvPr>
            <p:ph type="subTitle" idx="1"/>
          </p:nvPr>
        </p:nvSpPr>
        <p:spPr>
          <a:xfrm>
            <a:off x="686782" y="2789609"/>
            <a:ext cx="4592584" cy="6877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a:spLocks noGrp="1"/>
          </p:cNvSpPr>
          <p:nvPr>
            <p:ph type="sldNum" sz="quarter" idx="10"/>
          </p:nvPr>
        </p:nvSpPr>
        <p:spPr/>
        <p:txBody>
          <a:bodyPr/>
          <a:lstStyle>
            <a:lvl1pPr>
              <a:defRPr/>
            </a:lvl1pPr>
          </a:lstStyle>
          <a:p>
            <a:pPr>
              <a:defRPr/>
            </a:pPr>
            <a:fld id="{4A45F3F0-9FBA-41B9-8902-7931F23DC014}" type="slidenum">
              <a:rPr lang="en-US" altLang="en-US"/>
              <a:pPr>
                <a:defRPr/>
              </a:pPr>
              <a:t>‹#›</a:t>
            </a:fld>
            <a:endParaRPr lang="en-US" altLang="en-US" dirty="0"/>
          </a:p>
        </p:txBody>
      </p:sp>
    </p:spTree>
    <p:extLst>
      <p:ext uri="{BB962C8B-B14F-4D97-AF65-F5344CB8AC3E}">
        <p14:creationId xmlns:p14="http://schemas.microsoft.com/office/powerpoint/2010/main" val="224379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9917A880-351C-40C6-8ED5-F5C66E45B24C}" type="slidenum">
              <a:rPr lang="en-US" altLang="en-US"/>
              <a:pPr>
                <a:defRPr/>
              </a:pPr>
              <a:t>‹#›</a:t>
            </a:fld>
            <a:endParaRPr lang="en-US" altLang="en-US" dirty="0"/>
          </a:p>
        </p:txBody>
      </p:sp>
    </p:spTree>
    <p:extLst>
      <p:ext uri="{BB962C8B-B14F-4D97-AF65-F5344CB8AC3E}">
        <p14:creationId xmlns:p14="http://schemas.microsoft.com/office/powerpoint/2010/main" val="12082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8968"/>
            <a:ext cx="4038600" cy="282892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88968"/>
            <a:ext cx="4038600" cy="282892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DC65B454-0D54-42B3-A8B9-E1F1136AFE1B}" type="slidenum">
              <a:rPr lang="en-US" altLang="en-US"/>
              <a:pPr>
                <a:defRPr/>
              </a:pPr>
              <a:t>‹#›</a:t>
            </a:fld>
            <a:endParaRPr lang="en-US" altLang="en-US" dirty="0"/>
          </a:p>
        </p:txBody>
      </p:sp>
    </p:spTree>
    <p:extLst>
      <p:ext uri="{BB962C8B-B14F-4D97-AF65-F5344CB8AC3E}">
        <p14:creationId xmlns:p14="http://schemas.microsoft.com/office/powerpoint/2010/main" val="278030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85F49D0-1A43-468C-8046-CA5903490BE3}" type="slidenum">
              <a:rPr lang="en-US" altLang="en-US"/>
              <a:pPr>
                <a:defRPr/>
              </a:pPr>
              <a:t>‹#›</a:t>
            </a:fld>
            <a:endParaRPr lang="en-US" altLang="en-US" dirty="0"/>
          </a:p>
        </p:txBody>
      </p:sp>
    </p:spTree>
    <p:extLst>
      <p:ext uri="{BB962C8B-B14F-4D97-AF65-F5344CB8AC3E}">
        <p14:creationId xmlns:p14="http://schemas.microsoft.com/office/powerpoint/2010/main" val="189585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4970463"/>
            <a:ext cx="9144000" cy="173037"/>
          </a:xfrm>
          <a:prstGeom prst="rect">
            <a:avLst/>
          </a:prstGeom>
          <a:solidFill>
            <a:schemeClr val="tx1">
              <a:lumMod val="65000"/>
              <a:lumOff val="3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1027" name="Title Placeholder 1"/>
          <p:cNvSpPr>
            <a:spLocks noGrp="1"/>
          </p:cNvSpPr>
          <p:nvPr>
            <p:ph type="title"/>
          </p:nvPr>
        </p:nvSpPr>
        <p:spPr bwMode="auto">
          <a:xfrm>
            <a:off x="457200" y="519113"/>
            <a:ext cx="8229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200150"/>
            <a:ext cx="82296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992938" y="4970463"/>
            <a:ext cx="2133600" cy="1555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latin typeface="Arial" pitchFamily="34" charset="0"/>
              </a:defRPr>
            </a:lvl1pPr>
          </a:lstStyle>
          <a:p>
            <a:pPr>
              <a:defRPr/>
            </a:pPr>
            <a:fld id="{F9E314C2-297E-4648-A978-F5B385DDFE15}" type="slidenum">
              <a:rPr lang="en-US" altLang="en-US"/>
              <a:pPr>
                <a:defRPr/>
              </a:pPr>
              <a:t>‹#›</a:t>
            </a:fld>
            <a:endParaRPr lang="en-US" altLang="en-US" dirty="0"/>
          </a:p>
        </p:txBody>
      </p:sp>
      <p:pic>
        <p:nvPicPr>
          <p:cNvPr id="1030" name="Picture 6" descr="Crux Logo Final 2016.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83525" y="206375"/>
            <a:ext cx="8032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00150"/>
            <a:ext cx="173038" cy="2286000"/>
          </a:xfrm>
          <a:prstGeom prst="rect">
            <a:avLst/>
          </a:prstGeom>
          <a:solidFill>
            <a:srgbClr val="1256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9" name="Rectangle 8"/>
          <p:cNvSpPr/>
          <p:nvPr userDrawn="1"/>
        </p:nvSpPr>
        <p:spPr>
          <a:xfrm>
            <a:off x="0" y="3486150"/>
            <a:ext cx="173038" cy="914400"/>
          </a:xfrm>
          <a:prstGeom prst="rect">
            <a:avLst/>
          </a:prstGeom>
          <a:solidFill>
            <a:srgbClr val="CCAB2B"/>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
        <p:nvSpPr>
          <p:cNvPr id="10" name="Rectangle 9"/>
          <p:cNvSpPr/>
          <p:nvPr userDrawn="1"/>
        </p:nvSpPr>
        <p:spPr>
          <a:xfrm>
            <a:off x="0" y="4970463"/>
            <a:ext cx="173038" cy="1730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pPr algn="ctr" eaLnBrk="1" hangingPunct="1">
              <a:defRPr/>
            </a:pPr>
            <a:endParaRPr lang="en-US" alt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18" r:id="rId7"/>
    <p:sldLayoutId id="2147483719" r:id="rId8"/>
    <p:sldLayoutId id="2147483720" r:id="rId9"/>
    <p:sldLayoutId id="2147483721" r:id="rId10"/>
    <p:sldLayoutId id="2147483728" r:id="rId11"/>
  </p:sldLayoutIdLst>
  <p:hf hdr="0" ftr="0" dt="0"/>
  <p:txStyles>
    <p:title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p:titleStyle>
    <p:bodyStyle>
      <a:lvl1pPr marL="233363" indent="-233363" algn="l" defTabSz="457200" rtl="0" eaLnBrk="0" fontAlgn="base" hangingPunct="0">
        <a:spcBef>
          <a:spcPct val="0"/>
        </a:spcBef>
        <a:spcAft>
          <a:spcPts val="600"/>
        </a:spcAft>
        <a:buFont typeface="Arial" pitchFamily="34" charset="0"/>
        <a:buChar char="•"/>
        <a:defRPr sz="1600" kern="1200">
          <a:solidFill>
            <a:schemeClr val="tx1"/>
          </a:solidFill>
          <a:latin typeface="Arial"/>
          <a:ea typeface="ヒラギノ角ゴ Pro W3" charset="-128"/>
          <a:cs typeface="Arial"/>
        </a:defRPr>
      </a:lvl1pPr>
      <a:lvl2pPr marL="457200" indent="-223838" algn="l" defTabSz="457200" rtl="0" eaLnBrk="0" fontAlgn="base" hangingPunct="0">
        <a:spcBef>
          <a:spcPct val="0"/>
        </a:spcBef>
        <a:spcAft>
          <a:spcPts val="600"/>
        </a:spcAft>
        <a:buFont typeface="Arial" pitchFamily="34" charset="0"/>
        <a:buChar char="–"/>
        <a:defRPr sz="1400" kern="1200">
          <a:solidFill>
            <a:schemeClr val="tx1"/>
          </a:solidFill>
          <a:latin typeface="Arial"/>
          <a:ea typeface="ヒラギノ角ゴ Pro W3" charset="-128"/>
          <a:cs typeface="Arial"/>
        </a:defRPr>
      </a:lvl2pPr>
      <a:lvl3pPr marL="690563" indent="-233363" algn="l" defTabSz="457200" rtl="0" eaLnBrk="0" fontAlgn="base" hangingPunct="0">
        <a:spcBef>
          <a:spcPct val="0"/>
        </a:spcBef>
        <a:spcAft>
          <a:spcPts val="600"/>
        </a:spcAft>
        <a:buFont typeface="Arial" pitchFamily="34" charset="0"/>
        <a:buChar char="•"/>
        <a:defRPr sz="1200" kern="1200">
          <a:solidFill>
            <a:schemeClr val="tx1"/>
          </a:solidFill>
          <a:latin typeface="Arial"/>
          <a:ea typeface="ヒラギノ角ゴ Pro W3" charset="-128"/>
          <a:cs typeface="Arial"/>
        </a:defRPr>
      </a:lvl3pPr>
      <a:lvl4pPr marL="914400" indent="-223838"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4pPr>
      <a:lvl5pPr marL="1147763" indent="-233363"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chart" Target="../charts/chart35.xml"/></Relationships>
</file>

<file path=ppt/slides/_rels/slide4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chart" Target="../charts/char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chart" Target="../charts/chart41.xml"/></Relationships>
</file>

<file path=ppt/slides/_rels/slide5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chart" Target="../charts/chart43.xml"/></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chart" Target="../charts/char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chart" Target="../charts/chart49.xml"/></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chart" Target="../charts/chart53.xml"/></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chart" Target="../charts/chart59.xml"/></Relationships>
</file>

<file path=ppt/slides/_rels/slide6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chart" Target="../charts/chart63.xml"/></Relationships>
</file>

<file path=ppt/slides/_rels/slide7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9.xml"/><Relationship Id="rId4" Type="http://schemas.openxmlformats.org/officeDocument/2006/relationships/chart" Target="../charts/chart65.xml"/></Relationships>
</file>

<file path=ppt/slides/_rels/slide74.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chart" Target="../charts/chart67.xml"/></Relationships>
</file>

<file path=ppt/slides/_rels/slide7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7.xml"/><Relationship Id="rId1" Type="http://schemas.openxmlformats.org/officeDocument/2006/relationships/slideLayout" Target="../slideLayouts/slideLayout9.xml"/><Relationship Id="rId4" Type="http://schemas.openxmlformats.org/officeDocument/2006/relationships/chart" Target="../charts/chart7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8580" y="1443970"/>
            <a:ext cx="7772400" cy="777875"/>
          </a:xfrm>
        </p:spPr>
        <p:txBody>
          <a:bodyPr/>
          <a:lstStyle/>
          <a:p>
            <a:pPr eaLnBrk="1" hangingPunct="1"/>
            <a:r>
              <a:rPr lang="en-US" altLang="en-US" sz="2000" b="1" dirty="0">
                <a:latin typeface="Arial" pitchFamily="34" charset="0"/>
                <a:ea typeface="ヒラギノ角ゴ Pro W3" pitchFamily="125" charset="-128"/>
                <a:cs typeface="Arial" pitchFamily="34" charset="0"/>
              </a:rPr>
              <a:t>Levine Center to End Hate</a:t>
            </a:r>
            <a:br>
              <a:rPr lang="en-US" altLang="en-US" sz="2000" b="1" dirty="0">
                <a:latin typeface="Arial" pitchFamily="34" charset="0"/>
                <a:ea typeface="ヒラギノ角ゴ Pro W3" pitchFamily="125" charset="-128"/>
                <a:cs typeface="Arial" pitchFamily="34" charset="0"/>
              </a:rPr>
            </a:br>
            <a:br>
              <a:rPr lang="en-US" altLang="en-US" sz="2000" b="1" dirty="0">
                <a:latin typeface="Arial" pitchFamily="34" charset="0"/>
                <a:ea typeface="ヒラギノ角ゴ Pro W3" pitchFamily="125" charset="-128"/>
                <a:cs typeface="Arial" pitchFamily="34" charset="0"/>
              </a:rPr>
            </a:br>
            <a:r>
              <a:rPr lang="en-US" altLang="en-US" sz="2400" b="1" dirty="0">
                <a:latin typeface="Arial" pitchFamily="34" charset="0"/>
                <a:ea typeface="ヒラギノ角ゴ Pro W3" pitchFamily="125" charset="-128"/>
                <a:cs typeface="Arial" pitchFamily="34" charset="0"/>
              </a:rPr>
              <a:t>Greater Rochester Community Survey</a:t>
            </a:r>
          </a:p>
        </p:txBody>
      </p:sp>
      <p:sp>
        <p:nvSpPr>
          <p:cNvPr id="9219" name="Rectangle 3"/>
          <p:cNvSpPr>
            <a:spLocks noGrp="1" noChangeArrowheads="1"/>
          </p:cNvSpPr>
          <p:nvPr>
            <p:ph type="body" idx="1"/>
          </p:nvPr>
        </p:nvSpPr>
        <p:spPr>
          <a:xfrm>
            <a:off x="688580" y="3085005"/>
            <a:ext cx="7772400" cy="622300"/>
          </a:xfrm>
        </p:spPr>
        <p:txBody>
          <a:bodyPr/>
          <a:lstStyle/>
          <a:p>
            <a:pPr eaLnBrk="1" hangingPunct="1">
              <a:spcBef>
                <a:spcPct val="0"/>
              </a:spcBef>
              <a:buFont typeface="Times" pitchFamily="125" charset="0"/>
              <a:buNone/>
            </a:pPr>
            <a:r>
              <a:rPr lang="en-US" altLang="en-US" sz="1800" b="1" dirty="0">
                <a:latin typeface="Arial" pitchFamily="34" charset="0"/>
                <a:ea typeface="ヒラギノ角ゴ Pro W3" pitchFamily="125" charset="-128"/>
                <a:cs typeface="Arial" pitchFamily="34" charset="0"/>
              </a:rPr>
              <a:t>Research Summary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9</a:t>
            </a:fld>
            <a:endParaRPr lang="en-US" altLang="en-US" dirty="0">
              <a:latin typeface="Arial" pitchFamily="34" charset="0"/>
            </a:endParaRPr>
          </a:p>
        </p:txBody>
      </p:sp>
      <p:sp>
        <p:nvSpPr>
          <p:cNvPr id="17" name="Text Box 3"/>
          <p:cNvSpPr txBox="1">
            <a:spLocks noChangeArrowheads="1"/>
          </p:cNvSpPr>
          <p:nvPr/>
        </p:nvSpPr>
        <p:spPr bwMode="auto">
          <a:xfrm>
            <a:off x="2379618" y="1099757"/>
            <a:ext cx="442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Why is it that you think the Greater Rochester area is mostly a </a:t>
            </a:r>
            <a:r>
              <a:rPr lang="en-US" altLang="en-US" sz="1200" b="1" dirty="0">
                <a:solidFill>
                  <a:srgbClr val="7C3E20"/>
                </a:solidFill>
              </a:rPr>
              <a:t>welcoming</a:t>
            </a:r>
            <a:r>
              <a:rPr lang="en-US" altLang="en-US" sz="1200" b="1" dirty="0">
                <a:solidFill>
                  <a:srgbClr val="000000"/>
                </a:solidFill>
              </a:rPr>
              <a:t> place for people of all backgrounds?</a:t>
            </a:r>
          </a:p>
        </p:txBody>
      </p:sp>
      <p:sp>
        <p:nvSpPr>
          <p:cNvPr id="9" name="Text Box 5">
            <a:extLst>
              <a:ext uri="{FF2B5EF4-FFF2-40B4-BE49-F238E27FC236}">
                <a16:creationId xmlns:a16="http://schemas.microsoft.com/office/drawing/2014/main" id="{FD68645B-433F-4144-8C76-11A29BAC46FC}"/>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Q310 Adults (18+) living  in Greater Rochester who think that the GRA is mostly a </a:t>
            </a:r>
            <a:r>
              <a:rPr lang="en-US" altLang="en-US" sz="700" i="1" u="sng" dirty="0">
                <a:solidFill>
                  <a:srgbClr val="000000"/>
                </a:solidFill>
                <a:latin typeface="Calibri" pitchFamily="34" charset="0"/>
              </a:rPr>
              <a:t>welcoming</a:t>
            </a:r>
            <a:r>
              <a:rPr lang="en-US" altLang="en-US" sz="700" i="1" dirty="0">
                <a:solidFill>
                  <a:srgbClr val="000000"/>
                </a:solidFill>
                <a:latin typeface="Calibri" pitchFamily="34" charset="0"/>
              </a:rPr>
              <a:t> place for people of all backgrounds (n=467)</a:t>
            </a:r>
          </a:p>
        </p:txBody>
      </p:sp>
      <p:sp>
        <p:nvSpPr>
          <p:cNvPr id="10" name="Rectangle 5">
            <a:extLst>
              <a:ext uri="{FF2B5EF4-FFF2-40B4-BE49-F238E27FC236}">
                <a16:creationId xmlns:a16="http://schemas.microsoft.com/office/drawing/2014/main" id="{7B38C85A-01FA-4043-8FB8-08B812EDC915}"/>
              </a:ext>
            </a:extLst>
          </p:cNvPr>
          <p:cNvSpPr txBox="1">
            <a:spLocks noChangeArrowheads="1"/>
          </p:cNvSpPr>
          <p:nvPr/>
        </p:nvSpPr>
        <p:spPr bwMode="auto">
          <a:xfrm>
            <a:off x="255714" y="220576"/>
            <a:ext cx="7790235"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Residents feel that the GRA is welcoming due to its diversity and open-mindedness</a:t>
            </a:r>
            <a:endParaRPr lang="en-US" sz="1200" i="1" dirty="0"/>
          </a:p>
        </p:txBody>
      </p:sp>
      <p:sp>
        <p:nvSpPr>
          <p:cNvPr id="13" name="Rectangle 3">
            <a:extLst>
              <a:ext uri="{FF2B5EF4-FFF2-40B4-BE49-F238E27FC236}">
                <a16:creationId xmlns:a16="http://schemas.microsoft.com/office/drawing/2014/main" id="{6654BEE5-00EE-43D7-B162-13ECE4AF0985}"/>
              </a:ext>
            </a:extLst>
          </p:cNvPr>
          <p:cNvSpPr txBox="1">
            <a:spLocks noChangeArrowheads="1"/>
          </p:cNvSpPr>
          <p:nvPr/>
        </p:nvSpPr>
        <p:spPr bwMode="auto">
          <a:xfrm>
            <a:off x="284672" y="1723519"/>
            <a:ext cx="4189892" cy="29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defTabSz="457200" rtl="0" eaLnBrk="0" fontAlgn="base" hangingPunct="0">
              <a:spcBef>
                <a:spcPct val="0"/>
              </a:spcBef>
              <a:spcAft>
                <a:spcPts val="600"/>
              </a:spcAft>
              <a:buFont typeface="Arial" pitchFamily="34" charset="0"/>
              <a:buChar char="•"/>
              <a:defRPr sz="1600" kern="1200">
                <a:solidFill>
                  <a:schemeClr val="tx1"/>
                </a:solidFill>
                <a:latin typeface="Arial"/>
                <a:ea typeface="ヒラギノ角ゴ Pro W3" charset="-128"/>
                <a:cs typeface="Arial"/>
              </a:defRPr>
            </a:lvl1pPr>
            <a:lvl2pPr marL="457200" indent="-223838" algn="l" defTabSz="457200" rtl="0" eaLnBrk="0" fontAlgn="base" hangingPunct="0">
              <a:spcBef>
                <a:spcPct val="0"/>
              </a:spcBef>
              <a:spcAft>
                <a:spcPts val="600"/>
              </a:spcAft>
              <a:buFont typeface="Arial" pitchFamily="34" charset="0"/>
              <a:buChar char="–"/>
              <a:defRPr sz="1400" kern="1200">
                <a:solidFill>
                  <a:schemeClr val="tx1"/>
                </a:solidFill>
                <a:latin typeface="Arial"/>
                <a:ea typeface="ヒラギノ角ゴ Pro W3" charset="-128"/>
                <a:cs typeface="Arial"/>
              </a:defRPr>
            </a:lvl2pPr>
            <a:lvl3pPr marL="690563" indent="-233363" algn="l" defTabSz="457200" rtl="0" eaLnBrk="0" fontAlgn="base" hangingPunct="0">
              <a:spcBef>
                <a:spcPct val="0"/>
              </a:spcBef>
              <a:spcAft>
                <a:spcPts val="600"/>
              </a:spcAft>
              <a:buFont typeface="Arial" pitchFamily="34" charset="0"/>
              <a:buChar char="•"/>
              <a:defRPr sz="1200" kern="1200">
                <a:solidFill>
                  <a:schemeClr val="tx1"/>
                </a:solidFill>
                <a:latin typeface="Arial"/>
                <a:ea typeface="ヒラギノ角ゴ Pro W3" charset="-128"/>
                <a:cs typeface="Arial"/>
              </a:defRPr>
            </a:lvl3pPr>
            <a:lvl4pPr marL="914400" indent="-223838"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4pPr>
            <a:lvl5pPr marL="1147763" indent="-233363"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1200"/>
              </a:spcAft>
            </a:pPr>
            <a:r>
              <a:rPr lang="en-US" altLang="en-US" sz="1200" i="1" dirty="0"/>
              <a:t>I believe the majority of people here are kind, accepting, open-minded, and generally loving people who 'love thy neighbor' regardless of where they're from, what language they speak, who they love, or what religion they practice.</a:t>
            </a:r>
          </a:p>
          <a:p>
            <a:pPr>
              <a:spcBef>
                <a:spcPts val="600"/>
              </a:spcBef>
              <a:spcAft>
                <a:spcPts val="1200"/>
              </a:spcAft>
            </a:pPr>
            <a:r>
              <a:rPr lang="en-US" altLang="en-US" sz="1200" i="1" dirty="0"/>
              <a:t>I feel that it is a welcoming community because it is a diverse area. Rochester has many areas that are helpful to minority groups. We have a great deaf community and resources available.</a:t>
            </a:r>
          </a:p>
          <a:p>
            <a:pPr>
              <a:spcBef>
                <a:spcPts val="600"/>
              </a:spcBef>
              <a:spcAft>
                <a:spcPts val="1200"/>
              </a:spcAft>
            </a:pPr>
            <a:r>
              <a:rPr lang="en-US" altLang="en-US" sz="1200" i="1" dirty="0"/>
              <a:t>I see it at work, church and entertainment; people working and having fun together in different communities in Rochester.</a:t>
            </a:r>
          </a:p>
        </p:txBody>
      </p:sp>
      <p:sp>
        <p:nvSpPr>
          <p:cNvPr id="12" name="Rectangle 3">
            <a:extLst>
              <a:ext uri="{FF2B5EF4-FFF2-40B4-BE49-F238E27FC236}">
                <a16:creationId xmlns:a16="http://schemas.microsoft.com/office/drawing/2014/main" id="{EC7C4101-F1AB-4D59-ADDC-CCB941113143}"/>
              </a:ext>
            </a:extLst>
          </p:cNvPr>
          <p:cNvSpPr txBox="1">
            <a:spLocks noChangeArrowheads="1"/>
          </p:cNvSpPr>
          <p:nvPr/>
        </p:nvSpPr>
        <p:spPr bwMode="auto">
          <a:xfrm>
            <a:off x="4474564" y="1678379"/>
            <a:ext cx="4189892" cy="297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defTabSz="457200" rtl="0" eaLnBrk="0" fontAlgn="base" hangingPunct="0">
              <a:spcBef>
                <a:spcPct val="0"/>
              </a:spcBef>
              <a:spcAft>
                <a:spcPts val="600"/>
              </a:spcAft>
              <a:buFont typeface="Arial" pitchFamily="34" charset="0"/>
              <a:buChar char="•"/>
              <a:defRPr sz="1600" kern="1200">
                <a:solidFill>
                  <a:schemeClr val="tx1"/>
                </a:solidFill>
                <a:latin typeface="Arial"/>
                <a:ea typeface="ヒラギノ角ゴ Pro W3" charset="-128"/>
                <a:cs typeface="Arial"/>
              </a:defRPr>
            </a:lvl1pPr>
            <a:lvl2pPr marL="457200" indent="-223838" algn="l" defTabSz="457200" rtl="0" eaLnBrk="0" fontAlgn="base" hangingPunct="0">
              <a:spcBef>
                <a:spcPct val="0"/>
              </a:spcBef>
              <a:spcAft>
                <a:spcPts val="600"/>
              </a:spcAft>
              <a:buFont typeface="Arial" pitchFamily="34" charset="0"/>
              <a:buChar char="–"/>
              <a:defRPr sz="1400" kern="1200">
                <a:solidFill>
                  <a:schemeClr val="tx1"/>
                </a:solidFill>
                <a:latin typeface="Arial"/>
                <a:ea typeface="ヒラギノ角ゴ Pro W3" charset="-128"/>
                <a:cs typeface="Arial"/>
              </a:defRPr>
            </a:lvl2pPr>
            <a:lvl3pPr marL="690563" indent="-233363" algn="l" defTabSz="457200" rtl="0" eaLnBrk="0" fontAlgn="base" hangingPunct="0">
              <a:spcBef>
                <a:spcPct val="0"/>
              </a:spcBef>
              <a:spcAft>
                <a:spcPts val="600"/>
              </a:spcAft>
              <a:buFont typeface="Arial" pitchFamily="34" charset="0"/>
              <a:buChar char="•"/>
              <a:defRPr sz="1200" kern="1200">
                <a:solidFill>
                  <a:schemeClr val="tx1"/>
                </a:solidFill>
                <a:latin typeface="Arial"/>
                <a:ea typeface="ヒラギノ角ゴ Pro W3" charset="-128"/>
                <a:cs typeface="Arial"/>
              </a:defRPr>
            </a:lvl3pPr>
            <a:lvl4pPr marL="914400" indent="-223838"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4pPr>
            <a:lvl5pPr marL="1147763" indent="-233363"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1200"/>
              </a:spcAft>
            </a:pPr>
            <a:r>
              <a:rPr lang="en-US" altLang="en-US" sz="1200" i="1" dirty="0"/>
              <a:t>In general the Greater Rochester area is welcoming for all people, regardless of race, creed, religion, sexual preferences, etc. Having lived here my entire 72 years I've personally experienced seeing how new residents are welcomed by neighbors and businesses.</a:t>
            </a:r>
          </a:p>
          <a:p>
            <a:pPr>
              <a:spcBef>
                <a:spcPts val="600"/>
              </a:spcBef>
              <a:spcAft>
                <a:spcPts val="1200"/>
              </a:spcAft>
            </a:pPr>
            <a:r>
              <a:rPr lang="en-US" altLang="en-US" sz="1200" i="1" dirty="0"/>
              <a:t>Rochester is a very diverse city with educated, intellectual citizens who are capable of understanding perspectives and standing up for what  we feel is right.</a:t>
            </a:r>
          </a:p>
          <a:p>
            <a:pPr>
              <a:spcBef>
                <a:spcPts val="600"/>
              </a:spcBef>
              <a:spcAft>
                <a:spcPts val="1200"/>
              </a:spcAft>
            </a:pPr>
            <a:r>
              <a:rPr lang="en-US" altLang="en-US" sz="1200" i="1" dirty="0"/>
              <a:t>We have people who try hard to look at individuals and not race/ability based.  There are strong social safety nets available in Rochester. Residents are open minded.</a:t>
            </a:r>
          </a:p>
          <a:p>
            <a:pPr marL="0" indent="0">
              <a:spcBef>
                <a:spcPts val="600"/>
              </a:spcBef>
              <a:spcAft>
                <a:spcPts val="500"/>
              </a:spcAft>
              <a:buNone/>
            </a:pPr>
            <a:endParaRPr lang="en-US" altLang="en-US" sz="1200" dirty="0"/>
          </a:p>
        </p:txBody>
      </p:sp>
    </p:spTree>
    <p:extLst>
      <p:ext uri="{BB962C8B-B14F-4D97-AF65-F5344CB8AC3E}">
        <p14:creationId xmlns:p14="http://schemas.microsoft.com/office/powerpoint/2010/main" val="420272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10</a:t>
            </a:fld>
            <a:endParaRPr lang="en-US" altLang="en-US" dirty="0">
              <a:latin typeface="Arial" pitchFamily="34" charset="0"/>
            </a:endParaRPr>
          </a:p>
        </p:txBody>
      </p:sp>
      <p:sp>
        <p:nvSpPr>
          <p:cNvPr id="8" name="Rectangle 3">
            <a:extLst>
              <a:ext uri="{FF2B5EF4-FFF2-40B4-BE49-F238E27FC236}">
                <a16:creationId xmlns:a16="http://schemas.microsoft.com/office/drawing/2014/main" id="{E0193462-D4D5-4EBF-868E-9916F25C1496}"/>
              </a:ext>
            </a:extLst>
          </p:cNvPr>
          <p:cNvSpPr txBox="1">
            <a:spLocks noChangeArrowheads="1"/>
          </p:cNvSpPr>
          <p:nvPr/>
        </p:nvSpPr>
        <p:spPr bwMode="auto">
          <a:xfrm>
            <a:off x="425240" y="1642594"/>
            <a:ext cx="4255618" cy="31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defTabSz="457200" rtl="0" eaLnBrk="0" fontAlgn="base" hangingPunct="0">
              <a:spcBef>
                <a:spcPct val="0"/>
              </a:spcBef>
              <a:spcAft>
                <a:spcPts val="600"/>
              </a:spcAft>
              <a:buFont typeface="Arial" pitchFamily="34" charset="0"/>
              <a:buChar char="•"/>
              <a:defRPr sz="1600" kern="1200">
                <a:solidFill>
                  <a:schemeClr val="tx1"/>
                </a:solidFill>
                <a:latin typeface="Arial"/>
                <a:ea typeface="ヒラギノ角ゴ Pro W3" charset="-128"/>
                <a:cs typeface="Arial"/>
              </a:defRPr>
            </a:lvl1pPr>
            <a:lvl2pPr marL="457200" indent="-223838" algn="l" defTabSz="457200" rtl="0" eaLnBrk="0" fontAlgn="base" hangingPunct="0">
              <a:spcBef>
                <a:spcPct val="0"/>
              </a:spcBef>
              <a:spcAft>
                <a:spcPts val="600"/>
              </a:spcAft>
              <a:buFont typeface="Arial" pitchFamily="34" charset="0"/>
              <a:buChar char="–"/>
              <a:defRPr sz="1400" kern="1200">
                <a:solidFill>
                  <a:schemeClr val="tx1"/>
                </a:solidFill>
                <a:latin typeface="Arial"/>
                <a:ea typeface="ヒラギノ角ゴ Pro W3" charset="-128"/>
                <a:cs typeface="Arial"/>
              </a:defRPr>
            </a:lvl2pPr>
            <a:lvl3pPr marL="690563" indent="-233363" algn="l" defTabSz="457200" rtl="0" eaLnBrk="0" fontAlgn="base" hangingPunct="0">
              <a:spcBef>
                <a:spcPct val="0"/>
              </a:spcBef>
              <a:spcAft>
                <a:spcPts val="600"/>
              </a:spcAft>
              <a:buFont typeface="Arial" pitchFamily="34" charset="0"/>
              <a:buChar char="•"/>
              <a:defRPr sz="1200" kern="1200">
                <a:solidFill>
                  <a:schemeClr val="tx1"/>
                </a:solidFill>
                <a:latin typeface="Arial"/>
                <a:ea typeface="ヒラギノ角ゴ Pro W3" charset="-128"/>
                <a:cs typeface="Arial"/>
              </a:defRPr>
            </a:lvl3pPr>
            <a:lvl4pPr marL="914400" indent="-223838"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4pPr>
            <a:lvl5pPr marL="1147763" indent="-233363"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1200"/>
              </a:spcAft>
            </a:pPr>
            <a:r>
              <a:rPr lang="en-US" altLang="en-US" sz="1200" i="1" dirty="0"/>
              <a:t>Because in the last 2 years, crime has risen. more killings have happened. I just do not think it is a good place to live or try to start a family for young people of all races and color.</a:t>
            </a:r>
          </a:p>
          <a:p>
            <a:pPr>
              <a:spcBef>
                <a:spcPts val="600"/>
              </a:spcBef>
              <a:spcAft>
                <a:spcPts val="1200"/>
              </a:spcAft>
            </a:pPr>
            <a:r>
              <a:rPr lang="en-US" altLang="en-US" sz="1200" i="1" dirty="0"/>
              <a:t>Being in New York State kinda sucks no matter where you are.</a:t>
            </a:r>
          </a:p>
          <a:p>
            <a:pPr>
              <a:spcBef>
                <a:spcPts val="600"/>
              </a:spcBef>
              <a:spcAft>
                <a:spcPts val="1200"/>
              </a:spcAft>
            </a:pPr>
            <a:r>
              <a:rPr lang="en-US" altLang="en-US" sz="1200" i="1" dirty="0"/>
              <a:t>In most areas and neighborhoods I see minimal integration and diversity. The majority of districts are identified as a particular ethnic community. I have been asked by newcomers to Rochester,  why is this neighborhood so white? </a:t>
            </a:r>
          </a:p>
          <a:p>
            <a:pPr>
              <a:spcBef>
                <a:spcPts val="600"/>
              </a:spcBef>
              <a:spcAft>
                <a:spcPts val="1200"/>
              </a:spcAft>
            </a:pPr>
            <a:r>
              <a:rPr lang="en-US" altLang="en-US" sz="1200" i="1" dirty="0"/>
              <a:t>Most people here are very judgmental about  race, religion etc.</a:t>
            </a:r>
          </a:p>
          <a:p>
            <a:pPr marL="60325" indent="-60325">
              <a:spcBef>
                <a:spcPts val="600"/>
              </a:spcBef>
              <a:spcAft>
                <a:spcPts val="1200"/>
              </a:spcAft>
              <a:buNone/>
            </a:pPr>
            <a:endParaRPr lang="en-US" altLang="en-US" sz="1200" dirty="0"/>
          </a:p>
        </p:txBody>
      </p:sp>
      <p:sp>
        <p:nvSpPr>
          <p:cNvPr id="9" name="Text Box 5">
            <a:extLst>
              <a:ext uri="{FF2B5EF4-FFF2-40B4-BE49-F238E27FC236}">
                <a16:creationId xmlns:a16="http://schemas.microsoft.com/office/drawing/2014/main" id="{FD68645B-433F-4144-8C76-11A29BAC46FC}"/>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Q315 Adults (18+) living  in Greater Rochester who think that the GRA is mostly an </a:t>
            </a:r>
            <a:r>
              <a:rPr lang="en-US" altLang="en-US" sz="700" i="1" u="sng" dirty="0">
                <a:solidFill>
                  <a:srgbClr val="000000"/>
                </a:solidFill>
                <a:latin typeface="Calibri" pitchFamily="34" charset="0"/>
              </a:rPr>
              <a:t>unwelcoming</a:t>
            </a:r>
            <a:r>
              <a:rPr lang="en-US" altLang="en-US" sz="700" i="1" dirty="0">
                <a:solidFill>
                  <a:srgbClr val="000000"/>
                </a:solidFill>
                <a:latin typeface="Calibri" pitchFamily="34" charset="0"/>
              </a:rPr>
              <a:t> place for people of all backgrounds (n=65)</a:t>
            </a:r>
          </a:p>
        </p:txBody>
      </p:sp>
      <p:sp>
        <p:nvSpPr>
          <p:cNvPr id="10" name="Rectangle 5">
            <a:extLst>
              <a:ext uri="{FF2B5EF4-FFF2-40B4-BE49-F238E27FC236}">
                <a16:creationId xmlns:a16="http://schemas.microsoft.com/office/drawing/2014/main" id="{7B38C85A-01FA-4043-8FB8-08B812EDC915}"/>
              </a:ext>
            </a:extLst>
          </p:cNvPr>
          <p:cNvSpPr txBox="1">
            <a:spLocks noChangeArrowheads="1"/>
          </p:cNvSpPr>
          <p:nvPr/>
        </p:nvSpPr>
        <p:spPr bwMode="auto">
          <a:xfrm>
            <a:off x="255714" y="220576"/>
            <a:ext cx="7790235"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Some feel that GRA is unwelcoming because there is too much crime</a:t>
            </a:r>
            <a:br>
              <a:rPr lang="en-US" sz="1600" dirty="0"/>
            </a:br>
            <a:endParaRPr lang="en-US" sz="1200" i="1" dirty="0"/>
          </a:p>
        </p:txBody>
      </p:sp>
      <p:sp>
        <p:nvSpPr>
          <p:cNvPr id="11" name="Text Box 3">
            <a:extLst>
              <a:ext uri="{FF2B5EF4-FFF2-40B4-BE49-F238E27FC236}">
                <a16:creationId xmlns:a16="http://schemas.microsoft.com/office/drawing/2014/main" id="{059B0548-A23C-4ABE-A56F-71309D1CAE85}"/>
              </a:ext>
            </a:extLst>
          </p:cNvPr>
          <p:cNvSpPr txBox="1">
            <a:spLocks noChangeArrowheads="1"/>
          </p:cNvSpPr>
          <p:nvPr/>
        </p:nvSpPr>
        <p:spPr bwMode="auto">
          <a:xfrm>
            <a:off x="2346054" y="1019421"/>
            <a:ext cx="4646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Why is it that you think the Greater Rochester area is mostly an </a:t>
            </a:r>
            <a:r>
              <a:rPr lang="en-US" altLang="en-US" sz="1200" b="1" dirty="0">
                <a:solidFill>
                  <a:srgbClr val="7C3E20"/>
                </a:solidFill>
              </a:rPr>
              <a:t>unwelcoming</a:t>
            </a:r>
            <a:r>
              <a:rPr lang="en-US" altLang="en-US" sz="1200" b="1" dirty="0">
                <a:solidFill>
                  <a:srgbClr val="000000"/>
                </a:solidFill>
              </a:rPr>
              <a:t> place for people of all backgrounds?</a:t>
            </a:r>
          </a:p>
        </p:txBody>
      </p:sp>
      <p:sp>
        <p:nvSpPr>
          <p:cNvPr id="12" name="Rectangle 3">
            <a:extLst>
              <a:ext uri="{FF2B5EF4-FFF2-40B4-BE49-F238E27FC236}">
                <a16:creationId xmlns:a16="http://schemas.microsoft.com/office/drawing/2014/main" id="{0A79A5F0-D11A-4EE3-A70D-BFCFF14A8651}"/>
              </a:ext>
            </a:extLst>
          </p:cNvPr>
          <p:cNvSpPr txBox="1">
            <a:spLocks noChangeArrowheads="1"/>
          </p:cNvSpPr>
          <p:nvPr/>
        </p:nvSpPr>
        <p:spPr bwMode="auto">
          <a:xfrm>
            <a:off x="4822989" y="1666821"/>
            <a:ext cx="4339653" cy="31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defTabSz="457200" rtl="0" eaLnBrk="0" fontAlgn="base" hangingPunct="0">
              <a:spcBef>
                <a:spcPct val="0"/>
              </a:spcBef>
              <a:spcAft>
                <a:spcPts val="600"/>
              </a:spcAft>
              <a:buFont typeface="Arial" pitchFamily="34" charset="0"/>
              <a:buChar char="•"/>
              <a:defRPr sz="1600" kern="1200">
                <a:solidFill>
                  <a:schemeClr val="tx1"/>
                </a:solidFill>
                <a:latin typeface="Arial"/>
                <a:ea typeface="ヒラギノ角ゴ Pro W3" charset="-128"/>
                <a:cs typeface="Arial"/>
              </a:defRPr>
            </a:lvl1pPr>
            <a:lvl2pPr marL="457200" indent="-223838" algn="l" defTabSz="457200" rtl="0" eaLnBrk="0" fontAlgn="base" hangingPunct="0">
              <a:spcBef>
                <a:spcPct val="0"/>
              </a:spcBef>
              <a:spcAft>
                <a:spcPts val="600"/>
              </a:spcAft>
              <a:buFont typeface="Arial" pitchFamily="34" charset="0"/>
              <a:buChar char="–"/>
              <a:defRPr sz="1400" kern="1200">
                <a:solidFill>
                  <a:schemeClr val="tx1"/>
                </a:solidFill>
                <a:latin typeface="Arial"/>
                <a:ea typeface="ヒラギノ角ゴ Pro W3" charset="-128"/>
                <a:cs typeface="Arial"/>
              </a:defRPr>
            </a:lvl2pPr>
            <a:lvl3pPr marL="690563" indent="-233363" algn="l" defTabSz="457200" rtl="0" eaLnBrk="0" fontAlgn="base" hangingPunct="0">
              <a:spcBef>
                <a:spcPct val="0"/>
              </a:spcBef>
              <a:spcAft>
                <a:spcPts val="600"/>
              </a:spcAft>
              <a:buFont typeface="Arial" pitchFamily="34" charset="0"/>
              <a:buChar char="•"/>
              <a:defRPr sz="1200" kern="1200">
                <a:solidFill>
                  <a:schemeClr val="tx1"/>
                </a:solidFill>
                <a:latin typeface="Arial"/>
                <a:ea typeface="ヒラギノ角ゴ Pro W3" charset="-128"/>
                <a:cs typeface="Arial"/>
              </a:defRPr>
            </a:lvl3pPr>
            <a:lvl4pPr marL="914400" indent="-223838"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4pPr>
            <a:lvl5pPr marL="1147763" indent="-233363" algn="l" defTabSz="457200" rtl="0" eaLnBrk="0" fontAlgn="base" hangingPunct="0">
              <a:spcBef>
                <a:spcPct val="0"/>
              </a:spcBef>
              <a:spcAft>
                <a:spcPts val="600"/>
              </a:spcAft>
              <a:buFont typeface="Arial" pitchFamily="34" charset="0"/>
              <a:buChar char="•"/>
              <a:defRPr sz="11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1200"/>
              </a:spcAft>
            </a:pPr>
            <a:r>
              <a:rPr lang="en-US" altLang="en-US" sz="1200" i="1" dirty="0"/>
              <a:t>Statistically we are one of the more segregated metropolitan areas. Additionally, too many businesses are trying to make up for this by enforcing mandates to hire certain ethnicities and backgrounds.</a:t>
            </a:r>
          </a:p>
          <a:p>
            <a:pPr>
              <a:spcBef>
                <a:spcPts val="600"/>
              </a:spcBef>
              <a:spcAft>
                <a:spcPts val="1200"/>
              </a:spcAft>
            </a:pPr>
            <a:r>
              <a:rPr lang="en-US" altLang="en-US" sz="1200" i="1" dirty="0"/>
              <a:t>Too much crime in the city of Rochester, which will deter new residents.</a:t>
            </a:r>
          </a:p>
          <a:p>
            <a:pPr>
              <a:spcBef>
                <a:spcPts val="600"/>
              </a:spcBef>
              <a:spcAft>
                <a:spcPts val="1200"/>
              </a:spcAft>
            </a:pPr>
            <a:r>
              <a:rPr lang="en-US" altLang="en-US" sz="1200" i="1" dirty="0"/>
              <a:t>Way too much violence in the community. Community leaders are at one another. Not enough affordable housing for minorities in good places to live.</a:t>
            </a:r>
          </a:p>
          <a:p>
            <a:pPr marL="60325" indent="-60325">
              <a:spcBef>
                <a:spcPts val="600"/>
              </a:spcBef>
              <a:spcAft>
                <a:spcPts val="1200"/>
              </a:spcAft>
              <a:buNone/>
            </a:pPr>
            <a:endParaRPr lang="en-US" altLang="en-US" sz="1200" dirty="0"/>
          </a:p>
        </p:txBody>
      </p:sp>
    </p:spTree>
    <p:extLst>
      <p:ext uri="{BB962C8B-B14F-4D97-AF65-F5344CB8AC3E}">
        <p14:creationId xmlns:p14="http://schemas.microsoft.com/office/powerpoint/2010/main" val="84906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11</a:t>
            </a:fld>
            <a:endParaRPr lang="en-US" altLang="en-US" dirty="0">
              <a:latin typeface="Arial" pitchFamily="34" charset="0"/>
            </a:endParaRPr>
          </a:p>
        </p:txBody>
      </p:sp>
      <p:sp>
        <p:nvSpPr>
          <p:cNvPr id="17" name="Text Box 3"/>
          <p:cNvSpPr txBox="1">
            <a:spLocks noChangeArrowheads="1"/>
          </p:cNvSpPr>
          <p:nvPr/>
        </p:nvSpPr>
        <p:spPr bwMode="auto">
          <a:xfrm>
            <a:off x="184558" y="1087866"/>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do you agree or disagree with the following statements?</a:t>
            </a:r>
          </a:p>
          <a:p>
            <a:pPr algn="ctr" eaLnBrk="1" hangingPunct="1">
              <a:spcAft>
                <a:spcPct val="0"/>
              </a:spcAft>
              <a:buFontTx/>
              <a:buNone/>
            </a:pPr>
            <a:r>
              <a:rPr lang="en-US" altLang="en-US" sz="1200" b="1" i="1" dirty="0">
                <a:solidFill>
                  <a:srgbClr val="7C3E20"/>
                </a:solidFill>
              </a:rPr>
              <a:t>% Strongly Agree/Agree</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177987698"/>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Most residents feel contributions from diverse communities </a:t>
            </a:r>
          </a:p>
          <a:p>
            <a:pPr eaLnBrk="1" hangingPunct="1"/>
            <a:r>
              <a:rPr lang="en-US" sz="1600" dirty="0"/>
              <a:t>make our area stronger</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Q232 Adults (18+) living  in Greater Rochester (n=569)</a:t>
            </a:r>
          </a:p>
        </p:txBody>
      </p:sp>
    </p:spTree>
    <p:extLst>
      <p:ext uri="{BB962C8B-B14F-4D97-AF65-F5344CB8AC3E}">
        <p14:creationId xmlns:p14="http://schemas.microsoft.com/office/powerpoint/2010/main" val="359883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15FDFDA-0FCD-4FA9-8C88-BED5F75BD037}"/>
              </a:ext>
            </a:extLst>
          </p:cNvPr>
          <p:cNvCxnSpPr/>
          <p:nvPr/>
        </p:nvCxnSpPr>
        <p:spPr>
          <a:xfrm>
            <a:off x="844050" y="2779492"/>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12</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Subgroups are more likely than the general population to feel </a:t>
            </a:r>
          </a:p>
          <a:p>
            <a:pPr eaLnBrk="1" hangingPunct="1"/>
            <a:r>
              <a:rPr lang="en-US" sz="1600" dirty="0"/>
              <a:t>they have a lot in common with people with different backgrounds</a:t>
            </a:r>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1309235719"/>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3">
            <a:extLst>
              <a:ext uri="{FF2B5EF4-FFF2-40B4-BE49-F238E27FC236}">
                <a16:creationId xmlns:a16="http://schemas.microsoft.com/office/drawing/2014/main" id="{EEE5002A-6B48-47B6-AA4C-1B45D0DF5333}"/>
              </a:ext>
            </a:extLst>
          </p:cNvPr>
          <p:cNvSpPr txBox="1">
            <a:spLocks noChangeArrowheads="1"/>
          </p:cNvSpPr>
          <p:nvPr/>
        </p:nvSpPr>
        <p:spPr bwMode="auto">
          <a:xfrm>
            <a:off x="184558" y="1247520"/>
            <a:ext cx="8959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do you agree or disagree with the following statements?</a:t>
            </a:r>
          </a:p>
          <a:p>
            <a:pPr algn="ctr" eaLnBrk="1" hangingPunct="1">
              <a:spcAft>
                <a:spcPct val="0"/>
              </a:spcAft>
              <a:buFontTx/>
              <a:buNone/>
            </a:pPr>
            <a:r>
              <a:rPr lang="en-US" altLang="en-US" sz="1200" b="1" i="1" dirty="0">
                <a:solidFill>
                  <a:srgbClr val="7C3E20"/>
                </a:solidFill>
              </a:rPr>
              <a:t>% Strongly Agree/Agree that </a:t>
            </a:r>
          </a:p>
          <a:p>
            <a:pPr algn="ctr" eaLnBrk="1" hangingPunct="1">
              <a:spcAft>
                <a:spcPct val="0"/>
              </a:spcAft>
              <a:buFontTx/>
              <a:buNone/>
            </a:pPr>
            <a:r>
              <a:rPr lang="en-US" altLang="en-US" sz="1200" b="1" i="1" dirty="0">
                <a:solidFill>
                  <a:srgbClr val="7C3E20"/>
                </a:solidFill>
              </a:rPr>
              <a:t>“I have a lot in common with people in my community </a:t>
            </a:r>
          </a:p>
          <a:p>
            <a:pPr algn="ctr" eaLnBrk="1" hangingPunct="1">
              <a:spcAft>
                <a:spcPct val="0"/>
              </a:spcAft>
              <a:buFontTx/>
              <a:buNone/>
            </a:pPr>
            <a:r>
              <a:rPr lang="en-US" altLang="en-US" sz="1200" b="1" i="1" dirty="0">
                <a:solidFill>
                  <a:srgbClr val="7C3E20"/>
                </a:solidFill>
              </a:rPr>
              <a:t>who are from different backgrounds than me.”</a:t>
            </a:r>
          </a:p>
        </p:txBody>
      </p:sp>
      <p:sp>
        <p:nvSpPr>
          <p:cNvPr id="11" name="Text Box 5">
            <a:extLst>
              <a:ext uri="{FF2B5EF4-FFF2-40B4-BE49-F238E27FC236}">
                <a16:creationId xmlns:a16="http://schemas.microsoft.com/office/drawing/2014/main" id="{97F189C6-66FC-4EEE-80EB-D9CD12D3D092}"/>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Q232 Adults (18+) living  in Greater Rochester (n=varies by subgroup)</a:t>
            </a:r>
          </a:p>
        </p:txBody>
      </p:sp>
    </p:spTree>
    <p:extLst>
      <p:ext uri="{BB962C8B-B14F-4D97-AF65-F5344CB8AC3E}">
        <p14:creationId xmlns:p14="http://schemas.microsoft.com/office/powerpoint/2010/main" val="49640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13</a:t>
            </a:fld>
            <a:endParaRPr lang="en-US" altLang="en-US" dirty="0">
              <a:latin typeface="Arial" pitchFamily="34" charset="0"/>
            </a:endParaRPr>
          </a:p>
        </p:txBody>
      </p:sp>
      <p:sp>
        <p:nvSpPr>
          <p:cNvPr id="17" name="Text Box 3"/>
          <p:cNvSpPr txBox="1">
            <a:spLocks noChangeArrowheads="1"/>
          </p:cNvSpPr>
          <p:nvPr/>
        </p:nvSpPr>
        <p:spPr bwMode="auto">
          <a:xfrm>
            <a:off x="184558" y="1104573"/>
            <a:ext cx="89594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of a problem are the following in the Greater Rochester area?</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626893814"/>
              </p:ext>
            </p:extLst>
          </p:nvPr>
        </p:nvGraphicFramePr>
        <p:xfrm>
          <a:off x="554636"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Some area residents see discrimination based on race/ethnicity </a:t>
            </a:r>
          </a:p>
          <a:p>
            <a:pPr eaLnBrk="1" hangingPunct="1"/>
            <a:r>
              <a:rPr lang="en-US" sz="1600" dirty="0"/>
              <a:t>as a problem in the Greater Rochester area</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Q230 Adults (18+) living  in Greater Rochester (n=569)</a:t>
            </a:r>
          </a:p>
        </p:txBody>
      </p:sp>
    </p:spTree>
    <p:extLst>
      <p:ext uri="{BB962C8B-B14F-4D97-AF65-F5344CB8AC3E}">
        <p14:creationId xmlns:p14="http://schemas.microsoft.com/office/powerpoint/2010/main" val="305913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4531DF-7310-4119-AC4D-288EBC2F2ED2}"/>
              </a:ext>
            </a:extLst>
          </p:cNvPr>
          <p:cNvGraphicFramePr>
            <a:graphicFrameLocks noGrp="1"/>
          </p:cNvGraphicFramePr>
          <p:nvPr>
            <p:extLst>
              <p:ext uri="{D42A27DB-BD31-4B8C-83A1-F6EECF244321}">
                <p14:modId xmlns:p14="http://schemas.microsoft.com/office/powerpoint/2010/main" val="900614576"/>
              </p:ext>
            </p:extLst>
          </p:nvPr>
        </p:nvGraphicFramePr>
        <p:xfrm>
          <a:off x="612099" y="1921358"/>
          <a:ext cx="8034728" cy="2645766"/>
        </p:xfrm>
        <a:graphic>
          <a:graphicData uri="http://schemas.openxmlformats.org/drawingml/2006/table">
            <a:tbl>
              <a:tblPr/>
              <a:tblGrid>
                <a:gridCol w="8034728">
                  <a:extLst>
                    <a:ext uri="{9D8B030D-6E8A-4147-A177-3AD203B41FA5}">
                      <a16:colId xmlns:a16="http://schemas.microsoft.com/office/drawing/2014/main" val="3416577113"/>
                    </a:ext>
                  </a:extLst>
                </a:gridCol>
              </a:tblGrid>
              <a:tr h="440961">
                <a:tc>
                  <a:txBody>
                    <a:bodyPr/>
                    <a:lstStyle/>
                    <a:p>
                      <a:endParaRPr lang="en-US" dirty="0"/>
                    </a:p>
                  </a:txBody>
                  <a:tcPr>
                    <a:lnL w="9525" cmpd="sng">
                      <a:noFill/>
                      <a:prstDash val="sysDot"/>
                    </a:lnL>
                    <a:lnR w="9525" cmpd="sng">
                      <a:noFill/>
                      <a:prstDash val="sysDot"/>
                    </a:lnR>
                    <a:lnT w="9525" cmpd="sng">
                      <a:noFill/>
                      <a:prstDash val="sysDot"/>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0986212"/>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407560"/>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950938"/>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988338"/>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352169"/>
                  </a:ext>
                </a:extLst>
              </a:tr>
              <a:tr h="440961">
                <a:tc>
                  <a:txBody>
                    <a:bodyPr/>
                    <a:lstStyle/>
                    <a:p>
                      <a:endParaRPr lang="en-US" sz="1600"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9525" cmpd="sng">
                      <a:noFill/>
                      <a:prstDash val="sysDot"/>
                    </a:lnB>
                    <a:lnTlToBr w="12700" cmpd="sng">
                      <a:noFill/>
                      <a:prstDash val="solid"/>
                    </a:lnTlToBr>
                    <a:lnBlToTr w="12700" cmpd="sng">
                      <a:noFill/>
                      <a:prstDash val="solid"/>
                    </a:lnBlToTr>
                  </a:tcPr>
                </a:tc>
                <a:extLst>
                  <a:ext uri="{0D108BD9-81ED-4DB2-BD59-A6C34878D82A}">
                    <a16:rowId xmlns:a16="http://schemas.microsoft.com/office/drawing/2014/main" val="1087424596"/>
                  </a:ext>
                </a:extLst>
              </a:tr>
            </a:tbl>
          </a:graphicData>
        </a:graphic>
      </p:graphicFrame>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14</a:t>
            </a:fld>
            <a:endParaRPr lang="en-US" altLang="en-US" dirty="0">
              <a:latin typeface="Arial" pitchFamily="34" charset="0"/>
            </a:endParaRPr>
          </a:p>
        </p:txBody>
      </p:sp>
      <p:sp>
        <p:nvSpPr>
          <p:cNvPr id="17" name="Text Box 3"/>
          <p:cNvSpPr txBox="1">
            <a:spLocks noChangeArrowheads="1"/>
          </p:cNvSpPr>
          <p:nvPr/>
        </p:nvSpPr>
        <p:spPr bwMode="auto">
          <a:xfrm>
            <a:off x="184558" y="1214338"/>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of a problem are the following in the Greater Rochester area?</a:t>
            </a:r>
          </a:p>
          <a:p>
            <a:pPr algn="ctr" eaLnBrk="1" hangingPunct="1">
              <a:spcAft>
                <a:spcPct val="0"/>
              </a:spcAft>
              <a:buFontTx/>
              <a:buNone/>
            </a:pPr>
            <a:r>
              <a:rPr lang="en-US" altLang="en-US" sz="1200" b="1" i="1" dirty="0">
                <a:solidFill>
                  <a:srgbClr val="7C3E20"/>
                </a:solidFill>
              </a:rPr>
              <a:t>% A big problem in GRA</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166801116"/>
              </p:ext>
            </p:extLst>
          </p:nvPr>
        </p:nvGraphicFramePr>
        <p:xfrm>
          <a:off x="1992913" y="1523156"/>
          <a:ext cx="6019800"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Those from affected groups are more likely to see discrimination </a:t>
            </a:r>
          </a:p>
          <a:p>
            <a:pPr eaLnBrk="1" hangingPunct="1"/>
            <a:r>
              <a:rPr lang="en-US" sz="1600" dirty="0"/>
              <a:t>based on race/ethnicity as a problem in the Greater Rochester area</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Q230 Adults (18+) living  in Greater Rochester (n=569)</a:t>
            </a:r>
          </a:p>
        </p:txBody>
      </p:sp>
      <p:sp>
        <p:nvSpPr>
          <p:cNvPr id="3" name="TextBox 2">
            <a:extLst>
              <a:ext uri="{FF2B5EF4-FFF2-40B4-BE49-F238E27FC236}">
                <a16:creationId xmlns:a16="http://schemas.microsoft.com/office/drawing/2014/main" id="{93402924-AEF9-4C73-8D92-343DAA675EDE}"/>
              </a:ext>
            </a:extLst>
          </p:cNvPr>
          <p:cNvSpPr txBox="1"/>
          <p:nvPr/>
        </p:nvSpPr>
        <p:spPr>
          <a:xfrm>
            <a:off x="5918620" y="1930593"/>
            <a:ext cx="1478290" cy="415498"/>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Among Whites: 18%</a:t>
            </a:r>
          </a:p>
          <a:p>
            <a:r>
              <a:rPr lang="en-US" sz="1050" b="1" dirty="0">
                <a:latin typeface="Arial" panose="020B0604020202020204" pitchFamily="34" charset="0"/>
                <a:cs typeface="Arial" panose="020B0604020202020204" pitchFamily="34" charset="0"/>
              </a:rPr>
              <a:t>Among Blacks: 69%</a:t>
            </a:r>
          </a:p>
        </p:txBody>
      </p:sp>
      <p:sp>
        <p:nvSpPr>
          <p:cNvPr id="21" name="TextBox 20">
            <a:extLst>
              <a:ext uri="{FF2B5EF4-FFF2-40B4-BE49-F238E27FC236}">
                <a16:creationId xmlns:a16="http://schemas.microsoft.com/office/drawing/2014/main" id="{FF4B7A73-60C3-4F55-AAAF-6782365D7929}"/>
              </a:ext>
            </a:extLst>
          </p:cNvPr>
          <p:cNvSpPr txBox="1"/>
          <p:nvPr/>
        </p:nvSpPr>
        <p:spPr>
          <a:xfrm>
            <a:off x="5919219" y="2466664"/>
            <a:ext cx="1585690"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Among LGBTQ+: 50%</a:t>
            </a:r>
          </a:p>
        </p:txBody>
      </p:sp>
      <p:sp>
        <p:nvSpPr>
          <p:cNvPr id="25" name="TextBox 24">
            <a:extLst>
              <a:ext uri="{FF2B5EF4-FFF2-40B4-BE49-F238E27FC236}">
                <a16:creationId xmlns:a16="http://schemas.microsoft.com/office/drawing/2014/main" id="{BFF81B5A-324A-4F05-A453-BF199DA7A20B}"/>
              </a:ext>
            </a:extLst>
          </p:cNvPr>
          <p:cNvSpPr txBox="1"/>
          <p:nvPr/>
        </p:nvSpPr>
        <p:spPr>
          <a:xfrm>
            <a:off x="5919219" y="2902105"/>
            <a:ext cx="1486304"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Among Jewish: 14%</a:t>
            </a:r>
          </a:p>
        </p:txBody>
      </p:sp>
      <p:sp>
        <p:nvSpPr>
          <p:cNvPr id="26" name="TextBox 25">
            <a:extLst>
              <a:ext uri="{FF2B5EF4-FFF2-40B4-BE49-F238E27FC236}">
                <a16:creationId xmlns:a16="http://schemas.microsoft.com/office/drawing/2014/main" id="{D0979785-D531-45D6-97B8-6B66CE2F3AF0}"/>
              </a:ext>
            </a:extLst>
          </p:cNvPr>
          <p:cNvSpPr txBox="1"/>
          <p:nvPr/>
        </p:nvSpPr>
        <p:spPr>
          <a:xfrm>
            <a:off x="5919219" y="3330821"/>
            <a:ext cx="1465466"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Among females: 6%</a:t>
            </a:r>
          </a:p>
        </p:txBody>
      </p:sp>
      <p:sp>
        <p:nvSpPr>
          <p:cNvPr id="27" name="TextBox 26">
            <a:extLst>
              <a:ext uri="{FF2B5EF4-FFF2-40B4-BE49-F238E27FC236}">
                <a16:creationId xmlns:a16="http://schemas.microsoft.com/office/drawing/2014/main" id="{6229430B-FD0A-4428-8802-3A5AAA2E60B1}"/>
              </a:ext>
            </a:extLst>
          </p:cNvPr>
          <p:cNvSpPr txBox="1"/>
          <p:nvPr/>
        </p:nvSpPr>
        <p:spPr>
          <a:xfrm>
            <a:off x="5919219" y="3790033"/>
            <a:ext cx="2709396"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Among persons w/ disability needs: 7%</a:t>
            </a:r>
          </a:p>
        </p:txBody>
      </p:sp>
      <p:sp>
        <p:nvSpPr>
          <p:cNvPr id="28" name="TextBox 27">
            <a:extLst>
              <a:ext uri="{FF2B5EF4-FFF2-40B4-BE49-F238E27FC236}">
                <a16:creationId xmlns:a16="http://schemas.microsoft.com/office/drawing/2014/main" id="{D918B32D-DBEE-4C97-86AA-18CAB7944D08}"/>
              </a:ext>
            </a:extLst>
          </p:cNvPr>
          <p:cNvSpPr txBox="1"/>
          <p:nvPr/>
        </p:nvSpPr>
        <p:spPr>
          <a:xfrm>
            <a:off x="5919219" y="4198464"/>
            <a:ext cx="2329484"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Among deaf/hard of hearing: 16%</a:t>
            </a:r>
          </a:p>
        </p:txBody>
      </p:sp>
      <p:sp>
        <p:nvSpPr>
          <p:cNvPr id="16" name="TextBox 15">
            <a:extLst>
              <a:ext uri="{FF2B5EF4-FFF2-40B4-BE49-F238E27FC236}">
                <a16:creationId xmlns:a16="http://schemas.microsoft.com/office/drawing/2014/main" id="{82162E44-CBA9-429F-B8B7-FC14DF196647}"/>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53001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15</a:t>
            </a:fld>
            <a:endParaRPr lang="en-US" altLang="en-US" dirty="0">
              <a:latin typeface="Arial" pitchFamily="34" charset="0"/>
            </a:endParaRPr>
          </a:p>
        </p:txBody>
      </p:sp>
      <p:sp>
        <p:nvSpPr>
          <p:cNvPr id="17" name="Text Box 3"/>
          <p:cNvSpPr txBox="1">
            <a:spLocks noChangeArrowheads="1"/>
          </p:cNvSpPr>
          <p:nvPr/>
        </p:nvSpPr>
        <p:spPr bwMode="auto">
          <a:xfrm>
            <a:off x="184558" y="966690"/>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Compared to other places in the US, do you think the Greater Rochester area </a:t>
            </a:r>
          </a:p>
          <a:p>
            <a:pPr algn="ctr" eaLnBrk="1" hangingPunct="1">
              <a:spcAft>
                <a:spcPct val="0"/>
              </a:spcAft>
              <a:buFontTx/>
              <a:buNone/>
            </a:pPr>
            <a:r>
              <a:rPr lang="en-US" altLang="en-US" sz="1200" b="1" dirty="0">
                <a:solidFill>
                  <a:srgbClr val="000000"/>
                </a:solidFill>
              </a:rPr>
              <a:t>is a good or bad place to live for the following groups of people?</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759787789"/>
              </p:ext>
            </p:extLst>
          </p:nvPr>
        </p:nvGraphicFramePr>
        <p:xfrm>
          <a:off x="554636" y="1454967"/>
          <a:ext cx="7640457" cy="3293221"/>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GRA is seen as a better place to live for some groups rather than others</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Q200 Adults (18+) living  in Greater Rochester (n=569)</a:t>
            </a:r>
          </a:p>
        </p:txBody>
      </p:sp>
    </p:spTree>
    <p:extLst>
      <p:ext uri="{BB962C8B-B14F-4D97-AF65-F5344CB8AC3E}">
        <p14:creationId xmlns:p14="http://schemas.microsoft.com/office/powerpoint/2010/main" val="260020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16</a:t>
            </a:fld>
            <a:endParaRPr lang="en-US" altLang="en-US" dirty="0">
              <a:latin typeface="Arial" pitchFamily="34" charset="0"/>
            </a:endParaRPr>
          </a:p>
        </p:txBody>
      </p:sp>
      <p:sp>
        <p:nvSpPr>
          <p:cNvPr id="17" name="Text Box 3"/>
          <p:cNvSpPr txBox="1">
            <a:spLocks noChangeArrowheads="1"/>
          </p:cNvSpPr>
          <p:nvPr/>
        </p:nvSpPr>
        <p:spPr bwMode="auto">
          <a:xfrm>
            <a:off x="184558" y="1022610"/>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Compared to other places in the US, do you think the Greater Rochester area </a:t>
            </a:r>
          </a:p>
          <a:p>
            <a:pPr algn="ctr" eaLnBrk="1" hangingPunct="1">
              <a:spcAft>
                <a:spcPct val="0"/>
              </a:spcAft>
              <a:buFontTx/>
              <a:buNone/>
            </a:pPr>
            <a:r>
              <a:rPr lang="en-US" altLang="en-US" sz="1200" b="1" dirty="0">
                <a:solidFill>
                  <a:srgbClr val="000000"/>
                </a:solidFill>
              </a:rPr>
              <a:t>is a good or bad place to live for the following groups of people?</a:t>
            </a:r>
          </a:p>
          <a:p>
            <a:pPr algn="ctr" eaLnBrk="1" hangingPunct="1">
              <a:spcAft>
                <a:spcPct val="0"/>
              </a:spcAft>
              <a:buFontTx/>
              <a:buNone/>
            </a:pPr>
            <a:r>
              <a:rPr lang="en-US" altLang="en-US" sz="1200" b="1" i="1" dirty="0">
                <a:solidFill>
                  <a:srgbClr val="7C3E20"/>
                </a:solidFill>
              </a:rPr>
              <a:t>% Good place to live</a:t>
            </a:r>
          </a:p>
        </p:txBody>
      </p:sp>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161536"/>
            <a:ext cx="7554161" cy="59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Those in the LGBTQ+ community are </a:t>
            </a:r>
            <a:r>
              <a:rPr lang="en-US" sz="1600" u="sng" dirty="0"/>
              <a:t>more likely </a:t>
            </a:r>
            <a:r>
              <a:rPr lang="en-US" sz="1600" dirty="0"/>
              <a:t>than non-LGBTQ+ individuals to feel Rochester is a good place for them to live</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Q200 Adults (18+) living  in Greater Rochester (n=569);  Base sizes for each specific group vary</a:t>
            </a:r>
          </a:p>
        </p:txBody>
      </p:sp>
      <p:graphicFrame>
        <p:nvGraphicFramePr>
          <p:cNvPr id="2" name="Table 1">
            <a:extLst>
              <a:ext uri="{FF2B5EF4-FFF2-40B4-BE49-F238E27FC236}">
                <a16:creationId xmlns:a16="http://schemas.microsoft.com/office/drawing/2014/main" id="{988B2BCE-21A0-45C6-8F22-A1975821E9C2}"/>
              </a:ext>
            </a:extLst>
          </p:cNvPr>
          <p:cNvGraphicFramePr>
            <a:graphicFrameLocks noGrp="1"/>
          </p:cNvGraphicFramePr>
          <p:nvPr>
            <p:extLst>
              <p:ext uri="{D42A27DB-BD31-4B8C-83A1-F6EECF244321}">
                <p14:modId xmlns:p14="http://schemas.microsoft.com/office/powerpoint/2010/main" val="1645304080"/>
              </p:ext>
            </p:extLst>
          </p:nvPr>
        </p:nvGraphicFramePr>
        <p:xfrm>
          <a:off x="2113612" y="1756354"/>
          <a:ext cx="4916775" cy="2866315"/>
        </p:xfrm>
        <a:graphic>
          <a:graphicData uri="http://schemas.openxmlformats.org/drawingml/2006/table">
            <a:tbl>
              <a:tblPr/>
              <a:tblGrid>
                <a:gridCol w="2188565">
                  <a:extLst>
                    <a:ext uri="{9D8B030D-6E8A-4147-A177-3AD203B41FA5}">
                      <a16:colId xmlns:a16="http://schemas.microsoft.com/office/drawing/2014/main" val="182189359"/>
                    </a:ext>
                  </a:extLst>
                </a:gridCol>
                <a:gridCol w="1364105">
                  <a:extLst>
                    <a:ext uri="{9D8B030D-6E8A-4147-A177-3AD203B41FA5}">
                      <a16:colId xmlns:a16="http://schemas.microsoft.com/office/drawing/2014/main" val="1970018839"/>
                    </a:ext>
                  </a:extLst>
                </a:gridCol>
                <a:gridCol w="1364105">
                  <a:extLst>
                    <a:ext uri="{9D8B030D-6E8A-4147-A177-3AD203B41FA5}">
                      <a16:colId xmlns:a16="http://schemas.microsoft.com/office/drawing/2014/main" val="2200502480"/>
                    </a:ext>
                  </a:extLst>
                </a:gridCol>
              </a:tblGrid>
              <a:tr h="443407">
                <a:tc>
                  <a:txBody>
                    <a:bodyPr/>
                    <a:lstStyle/>
                    <a:p>
                      <a:endParaRPr lang="en-US" sz="1100" dirty="0">
                        <a:latin typeface="Arial" panose="020B0604020202020204" pitchFamily="34" charset="0"/>
                        <a:cs typeface="Arial" panose="020B0604020202020204" pitchFamily="34" charset="0"/>
                      </a:endParaRP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in this group</a:t>
                      </a: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not in this group</a:t>
                      </a:r>
                    </a:p>
                  </a:txBody>
                  <a:tcPr anchor="ctr">
                    <a:lnL w="12700" cmpd="sng">
                      <a:noFill/>
                      <a:prstDash val="solid"/>
                    </a:lnL>
                    <a:lnR w="12700" cmpd="sng">
                      <a:noFill/>
                      <a:prstDash val="soli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5773639"/>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Men</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0685446"/>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Deaf/Hard of Hearing people</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62%</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7416501"/>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Whites</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63%</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3815701"/>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Christians</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56%</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1210758"/>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Women</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60%</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919344"/>
                  </a:ext>
                </a:extLst>
              </a:tr>
              <a:tr h="269212">
                <a:tc>
                  <a:txBody>
                    <a:bodyPr/>
                    <a:lstStyle/>
                    <a:p>
                      <a:pPr algn="r" fontAlgn="ctr"/>
                      <a:r>
                        <a:rPr lang="en-US" sz="1100" b="1" i="0" u="none" strike="noStrike" dirty="0">
                          <a:effectLst/>
                          <a:latin typeface="Arial" panose="020B0604020202020204" pitchFamily="34" charset="0"/>
                          <a:cs typeface="Arial" panose="020B0604020202020204" pitchFamily="34" charset="0"/>
                        </a:rPr>
                        <a:t>People with </a:t>
                      </a:r>
                      <a:r>
                        <a:rPr lang="en-US" sz="1100" b="1" i="0" u="none" strike="noStrike" dirty="0">
                          <a:solidFill>
                            <a:srgbClr val="000000"/>
                          </a:solidFill>
                          <a:effectLst/>
                          <a:latin typeface="Arial" panose="020B0604020202020204" pitchFamily="34" charset="0"/>
                          <a:cs typeface="Arial" panose="020B0604020202020204" pitchFamily="34" charset="0"/>
                        </a:rPr>
                        <a:t>disabilities</a:t>
                      </a:r>
                      <a:endParaRPr lang="en-US" sz="1100" b="1" i="0" u="none" strike="noStrike" dirty="0">
                        <a:effectLst/>
                        <a:latin typeface="Arial" panose="020B0604020202020204" pitchFamily="34" charset="0"/>
                        <a:cs typeface="Arial" panose="020B0604020202020204" pitchFamily="34" charset="0"/>
                      </a:endParaRP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9597628"/>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LGBTQ+ people</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49%</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3938786"/>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Jews</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48%</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521449"/>
                  </a:ext>
                </a:extLst>
              </a:tr>
              <a:tr h="269212">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Blacks/African Americans</a:t>
                      </a:r>
                    </a:p>
                  </a:txBody>
                  <a:tcPr marL="6350" marR="18288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4089504"/>
                  </a:ext>
                </a:extLst>
              </a:tr>
            </a:tbl>
          </a:graphicData>
        </a:graphic>
      </p:graphicFrame>
      <p:cxnSp>
        <p:nvCxnSpPr>
          <p:cNvPr id="7" name="Straight Arrow Connector 6">
            <a:extLst>
              <a:ext uri="{FF2B5EF4-FFF2-40B4-BE49-F238E27FC236}">
                <a16:creationId xmlns:a16="http://schemas.microsoft.com/office/drawing/2014/main" id="{9D5F7BAA-9E1C-46EC-970A-C9BDDA982441}"/>
              </a:ext>
            </a:extLst>
          </p:cNvPr>
          <p:cNvCxnSpPr/>
          <p:nvPr/>
        </p:nvCxnSpPr>
        <p:spPr>
          <a:xfrm>
            <a:off x="5411449" y="3953897"/>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8043406-1B50-42EF-A2F7-FFFD7FE7A2CE}"/>
              </a:ext>
            </a:extLst>
          </p:cNvPr>
          <p:cNvCxnSpPr>
            <a:cxnSpLocks/>
          </p:cNvCxnSpPr>
          <p:nvPr/>
        </p:nvCxnSpPr>
        <p:spPr>
          <a:xfrm>
            <a:off x="7803430" y="4803933"/>
            <a:ext cx="277317" cy="0"/>
          </a:xfrm>
          <a:prstGeom prst="straightConnector1">
            <a:avLst/>
          </a:prstGeom>
          <a:ln w="9525">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B525B05-121B-4C1F-94A8-B5C1D3C6190B}"/>
              </a:ext>
            </a:extLst>
          </p:cNvPr>
          <p:cNvSpPr txBox="1"/>
          <p:nvPr/>
        </p:nvSpPr>
        <p:spPr>
          <a:xfrm>
            <a:off x="8065357" y="4662686"/>
            <a:ext cx="1072198"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Significant difference between groups</a:t>
            </a:r>
          </a:p>
        </p:txBody>
      </p:sp>
      <p:sp>
        <p:nvSpPr>
          <p:cNvPr id="14" name="TextBox 13">
            <a:extLst>
              <a:ext uri="{FF2B5EF4-FFF2-40B4-BE49-F238E27FC236}">
                <a16:creationId xmlns:a16="http://schemas.microsoft.com/office/drawing/2014/main" id="{6312CAC7-93F1-4889-A08A-AE6A124D312D}"/>
              </a:ext>
            </a:extLst>
          </p:cNvPr>
          <p:cNvSpPr txBox="1"/>
          <p:nvPr/>
        </p:nvSpPr>
        <p:spPr>
          <a:xfrm>
            <a:off x="5978106" y="4951645"/>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cxnSp>
        <p:nvCxnSpPr>
          <p:cNvPr id="13" name="Straight Arrow Connector 12">
            <a:extLst>
              <a:ext uri="{FF2B5EF4-FFF2-40B4-BE49-F238E27FC236}">
                <a16:creationId xmlns:a16="http://schemas.microsoft.com/office/drawing/2014/main" id="{B739063A-108E-40C2-B591-786A46530348}"/>
              </a:ext>
            </a:extLst>
          </p:cNvPr>
          <p:cNvCxnSpPr/>
          <p:nvPr/>
        </p:nvCxnSpPr>
        <p:spPr>
          <a:xfrm>
            <a:off x="5396937" y="4215152"/>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79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17</a:t>
            </a:fld>
            <a:endParaRPr lang="en-US" altLang="en-US" dirty="0">
              <a:latin typeface="Arial" pitchFamily="34" charset="0"/>
            </a:endParaRPr>
          </a:p>
        </p:txBody>
      </p:sp>
      <p:sp>
        <p:nvSpPr>
          <p:cNvPr id="17" name="Text Box 3"/>
          <p:cNvSpPr txBox="1">
            <a:spLocks noChangeArrowheads="1"/>
          </p:cNvSpPr>
          <p:nvPr/>
        </p:nvSpPr>
        <p:spPr bwMode="auto">
          <a:xfrm>
            <a:off x="184558" y="1140858"/>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people from the following groups have an advantage or disadvantage, </a:t>
            </a:r>
          </a:p>
          <a:p>
            <a:pPr algn="ctr" eaLnBrk="1" hangingPunct="1">
              <a:spcAft>
                <a:spcPct val="0"/>
              </a:spcAft>
              <a:buFontTx/>
              <a:buNone/>
            </a:pPr>
            <a:r>
              <a:rPr lang="en-US" altLang="en-US" sz="1200" b="1" dirty="0">
                <a:solidFill>
                  <a:srgbClr val="000000"/>
                </a:solidFill>
              </a:rPr>
              <a:t>or neither an advantage nor disadvantage, for getting ahead in the Greater Rochester area?</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661730133"/>
              </p:ext>
            </p:extLst>
          </p:nvPr>
        </p:nvGraphicFramePr>
        <p:xfrm>
          <a:off x="554636" y="1629135"/>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69503" y="169462"/>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Men and whites are viewed as having an advantage at getting ahead in GRA</a:t>
            </a:r>
          </a:p>
          <a:p>
            <a:pPr eaLnBrk="1" hangingPunct="1"/>
            <a:r>
              <a:rPr lang="en-US" sz="1400" i="1" dirty="0"/>
              <a:t>Blacks/African-Americans and Muslims most likely to be seen as having disadvantages</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Q205 Adults (18+) living  in Greater Rochester (n=569)</a:t>
            </a:r>
          </a:p>
        </p:txBody>
      </p:sp>
    </p:spTree>
    <p:extLst>
      <p:ext uri="{BB962C8B-B14F-4D97-AF65-F5344CB8AC3E}">
        <p14:creationId xmlns:p14="http://schemas.microsoft.com/office/powerpoint/2010/main" val="56641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18</a:t>
            </a:fld>
            <a:endParaRPr lang="en-US" altLang="en-US" dirty="0">
              <a:latin typeface="Arial" pitchFamily="34" charset="0"/>
            </a:endParaRPr>
          </a:p>
        </p:txBody>
      </p:sp>
      <p:sp>
        <p:nvSpPr>
          <p:cNvPr id="17" name="Text Box 3"/>
          <p:cNvSpPr txBox="1">
            <a:spLocks noChangeArrowheads="1"/>
          </p:cNvSpPr>
          <p:nvPr/>
        </p:nvSpPr>
        <p:spPr bwMode="auto">
          <a:xfrm>
            <a:off x="184558" y="1191966"/>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people from the following groups have an advantage or disadvantage, </a:t>
            </a:r>
          </a:p>
          <a:p>
            <a:pPr algn="ctr" eaLnBrk="1" hangingPunct="1">
              <a:spcAft>
                <a:spcPct val="0"/>
              </a:spcAft>
              <a:buFontTx/>
              <a:buNone/>
            </a:pPr>
            <a:r>
              <a:rPr lang="en-US" altLang="en-US" sz="1200" b="1" dirty="0">
                <a:solidFill>
                  <a:srgbClr val="000000"/>
                </a:solidFill>
              </a:rPr>
              <a:t>or neither an advantage nor disadvantage, for getting ahead in the Greater Rochester area?</a:t>
            </a:r>
          </a:p>
          <a:p>
            <a:pPr algn="ctr" eaLnBrk="1" hangingPunct="1">
              <a:spcAft>
                <a:spcPct val="0"/>
              </a:spcAft>
              <a:buFontTx/>
              <a:buNone/>
            </a:pPr>
            <a:r>
              <a:rPr lang="en-US" altLang="en-US" sz="1200" b="1" i="1" dirty="0">
                <a:solidFill>
                  <a:srgbClr val="7C3E20"/>
                </a:solidFill>
              </a:rPr>
              <a:t>% Has an advantage</a:t>
            </a:r>
          </a:p>
        </p:txBody>
      </p:sp>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69504" y="128112"/>
            <a:ext cx="7419076" cy="5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from diverse groups are less likely to feel they have advantages </a:t>
            </a:r>
          </a:p>
          <a:p>
            <a:pPr eaLnBrk="1" hangingPunct="1"/>
            <a:r>
              <a:rPr lang="en-US" sz="1600" dirty="0"/>
              <a:t>than those “outside” their group feel they have</a:t>
            </a:r>
            <a:endParaRPr lang="en-US" sz="14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Q205 Adults (18+) living  in Greater Rochester (n=569)</a:t>
            </a:r>
          </a:p>
        </p:txBody>
      </p:sp>
      <p:graphicFrame>
        <p:nvGraphicFramePr>
          <p:cNvPr id="16" name="Table 15">
            <a:extLst>
              <a:ext uri="{FF2B5EF4-FFF2-40B4-BE49-F238E27FC236}">
                <a16:creationId xmlns:a16="http://schemas.microsoft.com/office/drawing/2014/main" id="{92AA2A3B-07E8-4895-A68D-5C8EBA8445AA}"/>
              </a:ext>
            </a:extLst>
          </p:cNvPr>
          <p:cNvGraphicFramePr>
            <a:graphicFrameLocks noGrp="1"/>
          </p:cNvGraphicFramePr>
          <p:nvPr>
            <p:extLst>
              <p:ext uri="{D42A27DB-BD31-4B8C-83A1-F6EECF244321}">
                <p14:modId xmlns:p14="http://schemas.microsoft.com/office/powerpoint/2010/main" val="3861275324"/>
              </p:ext>
            </p:extLst>
          </p:nvPr>
        </p:nvGraphicFramePr>
        <p:xfrm>
          <a:off x="2113612" y="1901493"/>
          <a:ext cx="4916775" cy="2874626"/>
        </p:xfrm>
        <a:graphic>
          <a:graphicData uri="http://schemas.openxmlformats.org/drawingml/2006/table">
            <a:tbl>
              <a:tblPr/>
              <a:tblGrid>
                <a:gridCol w="2188565">
                  <a:extLst>
                    <a:ext uri="{9D8B030D-6E8A-4147-A177-3AD203B41FA5}">
                      <a16:colId xmlns:a16="http://schemas.microsoft.com/office/drawing/2014/main" val="182189359"/>
                    </a:ext>
                  </a:extLst>
                </a:gridCol>
                <a:gridCol w="1364105">
                  <a:extLst>
                    <a:ext uri="{9D8B030D-6E8A-4147-A177-3AD203B41FA5}">
                      <a16:colId xmlns:a16="http://schemas.microsoft.com/office/drawing/2014/main" val="1970018839"/>
                    </a:ext>
                  </a:extLst>
                </a:gridCol>
                <a:gridCol w="1364105">
                  <a:extLst>
                    <a:ext uri="{9D8B030D-6E8A-4147-A177-3AD203B41FA5}">
                      <a16:colId xmlns:a16="http://schemas.microsoft.com/office/drawing/2014/main" val="2200502480"/>
                    </a:ext>
                  </a:extLst>
                </a:gridCol>
              </a:tblGrid>
              <a:tr h="460567">
                <a:tc>
                  <a:txBody>
                    <a:bodyPr/>
                    <a:lstStyle/>
                    <a:p>
                      <a:endParaRPr lang="en-US" sz="1100" dirty="0">
                        <a:latin typeface="Arial" panose="020B0604020202020204" pitchFamily="34" charset="0"/>
                        <a:cs typeface="Arial" panose="020B0604020202020204" pitchFamily="34" charset="0"/>
                      </a:endParaRP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in this group</a:t>
                      </a: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not in this group</a:t>
                      </a:r>
                    </a:p>
                  </a:txBody>
                  <a:tcPr anchor="ctr">
                    <a:lnL w="12700" cmpd="sng">
                      <a:noFill/>
                      <a:prstDash val="solid"/>
                    </a:lnL>
                    <a:lnR w="12700" cmpd="sng">
                      <a:noFill/>
                      <a:prstDash val="soli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5773639"/>
                  </a:ext>
                </a:extLst>
              </a:tr>
              <a:tr h="279630">
                <a:tc>
                  <a:txBody>
                    <a:bodyPr/>
                    <a:lstStyle/>
                    <a:p>
                      <a:pPr algn="r" fontAlgn="b"/>
                      <a:r>
                        <a:rPr lang="en-US" sz="1100" b="1" i="0" u="none" strike="noStrike" dirty="0">
                          <a:effectLst/>
                          <a:latin typeface="Arial" panose="020B0604020202020204" pitchFamily="34" charset="0"/>
                        </a:rPr>
                        <a:t>Men</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0685446"/>
                  </a:ext>
                </a:extLst>
              </a:tr>
              <a:tr h="279630">
                <a:tc>
                  <a:txBody>
                    <a:bodyPr/>
                    <a:lstStyle/>
                    <a:p>
                      <a:pPr algn="r" fontAlgn="b"/>
                      <a:r>
                        <a:rPr lang="en-US" sz="1100" b="1" i="0" u="none" strike="noStrike" dirty="0">
                          <a:effectLst/>
                          <a:latin typeface="Arial" panose="020B0604020202020204" pitchFamily="34" charset="0"/>
                        </a:rPr>
                        <a:t>Whites</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61%</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7416501"/>
                  </a:ext>
                </a:extLst>
              </a:tr>
              <a:tr h="279630">
                <a:tc>
                  <a:txBody>
                    <a:bodyPr/>
                    <a:lstStyle/>
                    <a:p>
                      <a:pPr algn="r" fontAlgn="b"/>
                      <a:r>
                        <a:rPr lang="en-US" sz="1100" b="1" i="0" u="none" strike="noStrike" dirty="0">
                          <a:effectLst/>
                          <a:latin typeface="Arial" panose="020B0604020202020204" pitchFamily="34" charset="0"/>
                        </a:rPr>
                        <a:t>Deaf/Hard of Hearing people</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32%</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3815701"/>
                  </a:ext>
                </a:extLst>
              </a:tr>
              <a:tr h="279630">
                <a:tc>
                  <a:txBody>
                    <a:bodyPr/>
                    <a:lstStyle/>
                    <a:p>
                      <a:pPr algn="r" fontAlgn="b"/>
                      <a:r>
                        <a:rPr lang="en-US" sz="1100" b="1" i="0" u="none" strike="noStrike" dirty="0">
                          <a:effectLst/>
                          <a:latin typeface="Arial" panose="020B0604020202020204" pitchFamily="34" charset="0"/>
                        </a:rPr>
                        <a:t>Christians</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1210758"/>
                  </a:ext>
                </a:extLst>
              </a:tr>
              <a:tr h="279630">
                <a:tc>
                  <a:txBody>
                    <a:bodyPr/>
                    <a:lstStyle/>
                    <a:p>
                      <a:pPr algn="r" fontAlgn="b"/>
                      <a:r>
                        <a:rPr lang="en-US" sz="1100" b="1" i="0" u="none" strike="noStrike" dirty="0">
                          <a:effectLst/>
                          <a:latin typeface="Arial" panose="020B0604020202020204" pitchFamily="34" charset="0"/>
                        </a:rPr>
                        <a:t>Women</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919344"/>
                  </a:ext>
                </a:extLst>
              </a:tr>
              <a:tr h="279630">
                <a:tc>
                  <a:txBody>
                    <a:bodyPr/>
                    <a:lstStyle/>
                    <a:p>
                      <a:pPr algn="r" fontAlgn="b"/>
                      <a:r>
                        <a:rPr lang="en-US" sz="1100" b="1" i="0" u="none" strike="noStrike" dirty="0">
                          <a:effectLst/>
                          <a:latin typeface="Arial" panose="020B0604020202020204" pitchFamily="34" charset="0"/>
                        </a:rPr>
                        <a:t>People with disabilities</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26%</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9597628"/>
                  </a:ext>
                </a:extLst>
              </a:tr>
              <a:tr h="279630">
                <a:tc>
                  <a:txBody>
                    <a:bodyPr/>
                    <a:lstStyle/>
                    <a:p>
                      <a:pPr algn="r" fontAlgn="b"/>
                      <a:r>
                        <a:rPr lang="en-US" sz="1100" b="1" i="0" u="none" strike="noStrike" dirty="0">
                          <a:effectLst/>
                          <a:latin typeface="Arial" panose="020B0604020202020204" pitchFamily="34" charset="0"/>
                        </a:rPr>
                        <a:t>LGBTQ+ people</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23%</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3938786"/>
                  </a:ext>
                </a:extLst>
              </a:tr>
              <a:tr h="213423">
                <a:tc>
                  <a:txBody>
                    <a:bodyPr/>
                    <a:lstStyle/>
                    <a:p>
                      <a:pPr algn="r" fontAlgn="b"/>
                      <a:r>
                        <a:rPr lang="en-US" sz="1100" b="1" i="0" u="none" strike="noStrike" dirty="0">
                          <a:effectLst/>
                          <a:latin typeface="Arial" panose="020B0604020202020204" pitchFamily="34" charset="0"/>
                        </a:rPr>
                        <a:t>Blacks/African Americans</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23%</a:t>
                      </a:r>
                    </a:p>
                  </a:txBody>
                  <a:tcPr marL="6350" marR="6350" marT="6350" marB="0"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521449"/>
                  </a:ext>
                </a:extLst>
              </a:tr>
              <a:tr h="243226">
                <a:tc>
                  <a:txBody>
                    <a:bodyPr/>
                    <a:lstStyle/>
                    <a:p>
                      <a:pPr algn="r" fontAlgn="b"/>
                      <a:r>
                        <a:rPr lang="en-US" sz="1100" b="1" i="0" u="none" strike="noStrike" dirty="0">
                          <a:effectLst/>
                          <a:latin typeface="Arial" panose="020B0604020202020204" pitchFamily="34" charset="0"/>
                        </a:rPr>
                        <a:t>Jews</a:t>
                      </a:r>
                    </a:p>
                  </a:txBody>
                  <a:tcPr marL="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20%</a:t>
                      </a:r>
                    </a:p>
                  </a:txBody>
                  <a:tcPr marL="6350" marR="6350" marT="6350" marB="0"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934256"/>
                  </a:ext>
                </a:extLst>
              </a:tr>
            </a:tbl>
          </a:graphicData>
        </a:graphic>
      </p:graphicFrame>
      <p:cxnSp>
        <p:nvCxnSpPr>
          <p:cNvPr id="13" name="Straight Arrow Connector 12">
            <a:extLst>
              <a:ext uri="{FF2B5EF4-FFF2-40B4-BE49-F238E27FC236}">
                <a16:creationId xmlns:a16="http://schemas.microsoft.com/office/drawing/2014/main" id="{FB5EB6F9-B73D-4BA6-86CF-308ABDA3D752}"/>
              </a:ext>
            </a:extLst>
          </p:cNvPr>
          <p:cNvCxnSpPr/>
          <p:nvPr/>
        </p:nvCxnSpPr>
        <p:spPr>
          <a:xfrm>
            <a:off x="5411449" y="4412467"/>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9F432A2-B1F2-4422-85F0-93B809A4B1C6}"/>
              </a:ext>
            </a:extLst>
          </p:cNvPr>
          <p:cNvCxnSpPr>
            <a:cxnSpLocks/>
          </p:cNvCxnSpPr>
          <p:nvPr/>
        </p:nvCxnSpPr>
        <p:spPr>
          <a:xfrm>
            <a:off x="7803430" y="4803933"/>
            <a:ext cx="277317" cy="0"/>
          </a:xfrm>
          <a:prstGeom prst="straightConnector1">
            <a:avLst/>
          </a:prstGeom>
          <a:ln w="9525">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E3DEC7E-14A6-45FE-B2BA-24D8C17EDC0E}"/>
              </a:ext>
            </a:extLst>
          </p:cNvPr>
          <p:cNvSpPr txBox="1"/>
          <p:nvPr/>
        </p:nvSpPr>
        <p:spPr>
          <a:xfrm>
            <a:off x="8065357" y="4662686"/>
            <a:ext cx="1072198"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Significant difference between groups</a:t>
            </a:r>
          </a:p>
        </p:txBody>
      </p:sp>
      <p:cxnSp>
        <p:nvCxnSpPr>
          <p:cNvPr id="19" name="Straight Arrow Connector 18">
            <a:extLst>
              <a:ext uri="{FF2B5EF4-FFF2-40B4-BE49-F238E27FC236}">
                <a16:creationId xmlns:a16="http://schemas.microsoft.com/office/drawing/2014/main" id="{B1B89AEF-901A-4909-B963-EC6C0E9DBE3A}"/>
              </a:ext>
            </a:extLst>
          </p:cNvPr>
          <p:cNvCxnSpPr/>
          <p:nvPr/>
        </p:nvCxnSpPr>
        <p:spPr>
          <a:xfrm>
            <a:off x="5411449" y="3352694"/>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C3D06C5-D40D-4C01-9AC7-694F4304D4E7}"/>
              </a:ext>
            </a:extLst>
          </p:cNvPr>
          <p:cNvCxnSpPr/>
          <p:nvPr/>
        </p:nvCxnSpPr>
        <p:spPr>
          <a:xfrm>
            <a:off x="5411449" y="3622739"/>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758E041-BD17-44C4-B60C-1D2760ACCF56}"/>
              </a:ext>
            </a:extLst>
          </p:cNvPr>
          <p:cNvCxnSpPr/>
          <p:nvPr/>
        </p:nvCxnSpPr>
        <p:spPr>
          <a:xfrm>
            <a:off x="5411449" y="2800587"/>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ED97BD0-00BF-48F6-9243-795A2BFDC354}"/>
              </a:ext>
            </a:extLst>
          </p:cNvPr>
          <p:cNvSpPr txBox="1"/>
          <p:nvPr/>
        </p:nvSpPr>
        <p:spPr>
          <a:xfrm>
            <a:off x="5978106" y="4929874"/>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187841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72223"/>
            <a:ext cx="8229600" cy="669925"/>
          </a:xfrm>
        </p:spPr>
        <p:txBody>
          <a:bodyPr/>
          <a:lstStyle/>
          <a:p>
            <a:pPr eaLnBrk="1" hangingPunct="1"/>
            <a:r>
              <a:rPr lang="en-US" altLang="en-US" sz="1600" dirty="0">
                <a:latin typeface="Arial" pitchFamily="34" charset="0"/>
                <a:ea typeface="ヒラギノ角ゴ Pro W3" pitchFamily="125" charset="-128"/>
                <a:cs typeface="Arial" pitchFamily="34" charset="0"/>
              </a:rPr>
              <a:t>Contents</a:t>
            </a:r>
          </a:p>
        </p:txBody>
      </p:sp>
      <p:sp>
        <p:nvSpPr>
          <p:cNvPr id="1126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fld id="{0CF63AD4-06BE-4C2E-B87B-A27D0BD472D0}" type="slidenum">
              <a:rPr lang="en-US" altLang="en-US" sz="700" smtClean="0"/>
              <a:pPr>
                <a:spcAft>
                  <a:spcPct val="0"/>
                </a:spcAft>
                <a:buFontTx/>
                <a:buNone/>
              </a:pPr>
              <a:t>1</a:t>
            </a:fld>
            <a:endParaRPr lang="en-US" altLang="en-US" sz="700" dirty="0"/>
          </a:p>
        </p:txBody>
      </p:sp>
      <p:sp>
        <p:nvSpPr>
          <p:cNvPr id="11267" name="Rectangle 3"/>
          <p:cNvSpPr>
            <a:spLocks noGrp="1" noChangeArrowheads="1"/>
          </p:cNvSpPr>
          <p:nvPr>
            <p:ph idx="1"/>
          </p:nvPr>
        </p:nvSpPr>
        <p:spPr>
          <a:xfrm>
            <a:off x="581340" y="1125943"/>
            <a:ext cx="7929613" cy="3450369"/>
          </a:xfrm>
        </p:spPr>
        <p:txBody>
          <a:bodyPr/>
          <a:lstStyle/>
          <a:p>
            <a:pPr>
              <a:spcBef>
                <a:spcPts val="600"/>
              </a:spcBef>
              <a:spcAft>
                <a:spcPts val="200"/>
              </a:spcAft>
            </a:pPr>
            <a:r>
              <a:rPr lang="en-US" sz="1200" dirty="0"/>
              <a:t>Objectives and Research Questions								2</a:t>
            </a:r>
          </a:p>
          <a:p>
            <a:pPr>
              <a:spcBef>
                <a:spcPts val="600"/>
              </a:spcBef>
              <a:spcAft>
                <a:spcPts val="200"/>
              </a:spcAft>
            </a:pPr>
            <a:r>
              <a:rPr lang="en-US" altLang="en-US" sz="1200" dirty="0"/>
              <a:t>Methodology and Sample									3</a:t>
            </a:r>
          </a:p>
          <a:p>
            <a:pPr>
              <a:spcBef>
                <a:spcPts val="600"/>
              </a:spcBef>
              <a:spcAft>
                <a:spcPts val="200"/>
              </a:spcAft>
            </a:pPr>
            <a:r>
              <a:rPr lang="en-US" altLang="en-US" sz="1200" dirty="0"/>
              <a:t>The Atmosphere in Greater Rochester for People from Diverse Backgrounds		6</a:t>
            </a:r>
          </a:p>
          <a:p>
            <a:pPr>
              <a:spcBef>
                <a:spcPts val="600"/>
              </a:spcBef>
              <a:spcAft>
                <a:spcPts val="200"/>
              </a:spcAft>
            </a:pPr>
            <a:r>
              <a:rPr lang="en-US" altLang="en-US" sz="1200" dirty="0"/>
              <a:t>Experiences with Discrimination Towards Others						22</a:t>
            </a:r>
          </a:p>
          <a:p>
            <a:pPr>
              <a:spcBef>
                <a:spcPts val="600"/>
              </a:spcBef>
              <a:spcAft>
                <a:spcPts val="200"/>
              </a:spcAft>
            </a:pPr>
            <a:r>
              <a:rPr lang="en-US" altLang="en-US" sz="1200" dirty="0"/>
              <a:t>Structural Discrimination and Education Issues						27</a:t>
            </a:r>
          </a:p>
          <a:p>
            <a:pPr>
              <a:spcBef>
                <a:spcPts val="600"/>
              </a:spcBef>
              <a:spcAft>
                <a:spcPts val="200"/>
              </a:spcAft>
            </a:pPr>
            <a:r>
              <a:rPr lang="en-US" altLang="en-US" sz="1200" dirty="0"/>
              <a:t>Personal Experiences with Discrimination							43</a:t>
            </a:r>
          </a:p>
          <a:p>
            <a:pPr>
              <a:spcBef>
                <a:spcPts val="600"/>
              </a:spcBef>
              <a:spcAft>
                <a:spcPts val="200"/>
              </a:spcAft>
            </a:pPr>
            <a:r>
              <a:rPr lang="en-US" altLang="en-US" sz="1200" dirty="0"/>
              <a:t>Positive and Negative Actions Being Taken By Area Residents				53</a:t>
            </a:r>
          </a:p>
          <a:p>
            <a:pPr>
              <a:spcBef>
                <a:spcPts val="600"/>
              </a:spcBef>
              <a:spcAft>
                <a:spcPts val="200"/>
              </a:spcAft>
            </a:pPr>
            <a:r>
              <a:rPr lang="en-US" altLang="en-US" sz="1200" dirty="0"/>
              <a:t>Community Support for Action									56</a:t>
            </a:r>
          </a:p>
          <a:p>
            <a:pPr>
              <a:spcBef>
                <a:spcPts val="600"/>
              </a:spcBef>
              <a:spcAft>
                <a:spcPts val="200"/>
              </a:spcAft>
            </a:pPr>
            <a:r>
              <a:rPr lang="en-US" altLang="en-US" sz="1200" dirty="0"/>
              <a:t>Views Towards the Future of the Greater Rochester Area					63</a:t>
            </a:r>
          </a:p>
          <a:p>
            <a:pPr>
              <a:spcBef>
                <a:spcPts val="600"/>
              </a:spcBef>
              <a:spcAft>
                <a:spcPts val="200"/>
              </a:spcAft>
            </a:pPr>
            <a:r>
              <a:rPr lang="en-US" altLang="en-US" sz="1200" dirty="0"/>
              <a:t>Appendix: Characteristics of Respondents							70</a:t>
            </a:r>
          </a:p>
          <a:p>
            <a:pPr marL="461962" lvl="1" indent="-228600">
              <a:spcBef>
                <a:spcPts val="600"/>
              </a:spcBef>
              <a:spcAft>
                <a:spcPts val="200"/>
              </a:spcAft>
              <a:buFont typeface="+mj-lt"/>
              <a:buAutoNum type="arabicPeriod"/>
            </a:pPr>
            <a:endParaRPr lang="en-US" altLang="en-US" sz="1200" dirty="0"/>
          </a:p>
          <a:p>
            <a:pPr>
              <a:spcBef>
                <a:spcPts val="600"/>
              </a:spcBef>
              <a:spcAft>
                <a:spcPts val="200"/>
              </a:spcAft>
            </a:pPr>
            <a:endParaRPr lang="en-US" altLang="en-US" sz="1200" dirty="0"/>
          </a:p>
          <a:p>
            <a:pPr>
              <a:spcBef>
                <a:spcPts val="600"/>
              </a:spcBef>
              <a:spcAft>
                <a:spcPts val="200"/>
              </a:spcAft>
            </a:pPr>
            <a:endParaRPr lang="en-US" altLang="en-US" sz="1200" dirty="0"/>
          </a:p>
          <a:p>
            <a:pPr>
              <a:spcBef>
                <a:spcPts val="600"/>
              </a:spcBef>
              <a:spcAft>
                <a:spcPts val="200"/>
              </a:spcAft>
            </a:pPr>
            <a:endParaRPr lang="en-US" altLang="en-US" sz="1200" dirty="0"/>
          </a:p>
          <a:p>
            <a:pPr>
              <a:spcBef>
                <a:spcPts val="600"/>
              </a:spcBef>
              <a:spcAft>
                <a:spcPts val="200"/>
              </a:spcAft>
            </a:pPr>
            <a:endParaRPr lang="en-US" altLang="en-US" sz="1200" dirty="0"/>
          </a:p>
        </p:txBody>
      </p:sp>
    </p:spTree>
    <p:extLst>
      <p:ext uri="{BB962C8B-B14F-4D97-AF65-F5344CB8AC3E}">
        <p14:creationId xmlns:p14="http://schemas.microsoft.com/office/powerpoint/2010/main" val="10957987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19</a:t>
            </a:fld>
            <a:endParaRPr lang="en-US" altLang="en-US" dirty="0">
              <a:latin typeface="Arial" pitchFamily="34" charset="0"/>
            </a:endParaRPr>
          </a:p>
        </p:txBody>
      </p:sp>
      <p:sp>
        <p:nvSpPr>
          <p:cNvPr id="17" name="Text Box 3"/>
          <p:cNvSpPr txBox="1">
            <a:spLocks noChangeArrowheads="1"/>
          </p:cNvSpPr>
          <p:nvPr/>
        </p:nvSpPr>
        <p:spPr bwMode="auto">
          <a:xfrm>
            <a:off x="184558" y="1104573"/>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Compared to a couple of years ago, do you think discrimination against each of the following groups </a:t>
            </a:r>
          </a:p>
          <a:p>
            <a:pPr algn="ctr" eaLnBrk="1" hangingPunct="1">
              <a:spcAft>
                <a:spcPct val="0"/>
              </a:spcAft>
              <a:buFontTx/>
              <a:buNone/>
            </a:pPr>
            <a:r>
              <a:rPr lang="en-US" altLang="en-US" sz="1200" b="1" dirty="0">
                <a:solidFill>
                  <a:srgbClr val="000000"/>
                </a:solidFill>
              </a:rPr>
              <a:t>in the Greater Rochester area has increased, stayed about the same, or decreased?</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556434215"/>
              </p:ext>
            </p:extLst>
          </p:nvPr>
        </p:nvGraphicFramePr>
        <p:xfrm>
          <a:off x="554636" y="160010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Greater Rochester residents feel discrimination against Blacks/African-Americans has increased</a:t>
            </a:r>
          </a:p>
          <a:p>
            <a:pPr eaLnBrk="1" hangingPunct="1"/>
            <a:r>
              <a:rPr lang="en-US" sz="1400" i="1" dirty="0"/>
              <a:t>Residents feel discrimination against LGBTQ+ has decreased</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Q210 Adults (18+) living  in Greater Rochester (n=569)</a:t>
            </a:r>
          </a:p>
        </p:txBody>
      </p:sp>
    </p:spTree>
    <p:extLst>
      <p:ext uri="{BB962C8B-B14F-4D97-AF65-F5344CB8AC3E}">
        <p14:creationId xmlns:p14="http://schemas.microsoft.com/office/powerpoint/2010/main" val="287729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20</a:t>
            </a:fld>
            <a:endParaRPr lang="en-US" altLang="en-US" dirty="0">
              <a:latin typeface="Arial" pitchFamily="34" charset="0"/>
            </a:endParaRPr>
          </a:p>
        </p:txBody>
      </p:sp>
      <p:sp>
        <p:nvSpPr>
          <p:cNvPr id="17" name="Text Box 3"/>
          <p:cNvSpPr txBox="1">
            <a:spLocks noChangeArrowheads="1"/>
          </p:cNvSpPr>
          <p:nvPr/>
        </p:nvSpPr>
        <p:spPr bwMode="auto">
          <a:xfrm>
            <a:off x="184558" y="1105319"/>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Compared to a couple of years ago, do you think discrimination against each of the following groups </a:t>
            </a:r>
          </a:p>
          <a:p>
            <a:pPr algn="ctr" eaLnBrk="1" hangingPunct="1">
              <a:spcAft>
                <a:spcPct val="0"/>
              </a:spcAft>
              <a:buFontTx/>
              <a:buNone/>
            </a:pPr>
            <a:r>
              <a:rPr lang="en-US" altLang="en-US" sz="1200" b="1" dirty="0">
                <a:solidFill>
                  <a:srgbClr val="000000"/>
                </a:solidFill>
              </a:rPr>
              <a:t>in the Greater Rochester area has increased, stayed about the same, or decreased?</a:t>
            </a:r>
          </a:p>
          <a:p>
            <a:pPr algn="ctr" eaLnBrk="1" hangingPunct="1">
              <a:spcAft>
                <a:spcPct val="0"/>
              </a:spcAft>
              <a:buFontTx/>
              <a:buNone/>
            </a:pPr>
            <a:r>
              <a:rPr lang="en-US" altLang="en-US" sz="1200" b="1" i="1" dirty="0">
                <a:solidFill>
                  <a:srgbClr val="7C3E20"/>
                </a:solidFill>
              </a:rPr>
              <a:t>% Discrimination has increased</a:t>
            </a:r>
          </a:p>
        </p:txBody>
      </p:sp>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335531" cy="53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demographic groups feel discrimination against them has INCREASED in recent years</a:t>
            </a: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Q210 Adults (18+) living  in Greater Rochester (n=569)</a:t>
            </a:r>
          </a:p>
        </p:txBody>
      </p:sp>
      <p:graphicFrame>
        <p:nvGraphicFramePr>
          <p:cNvPr id="16" name="Table 15">
            <a:extLst>
              <a:ext uri="{FF2B5EF4-FFF2-40B4-BE49-F238E27FC236}">
                <a16:creationId xmlns:a16="http://schemas.microsoft.com/office/drawing/2014/main" id="{A7781036-B3DE-4C8A-AEF1-6E25C583C2FA}"/>
              </a:ext>
            </a:extLst>
          </p:cNvPr>
          <p:cNvGraphicFramePr>
            <a:graphicFrameLocks noGrp="1"/>
          </p:cNvGraphicFramePr>
          <p:nvPr>
            <p:extLst>
              <p:ext uri="{D42A27DB-BD31-4B8C-83A1-F6EECF244321}">
                <p14:modId xmlns:p14="http://schemas.microsoft.com/office/powerpoint/2010/main" val="197627689"/>
              </p:ext>
            </p:extLst>
          </p:nvPr>
        </p:nvGraphicFramePr>
        <p:xfrm>
          <a:off x="2113612" y="1814410"/>
          <a:ext cx="4916775" cy="2868034"/>
        </p:xfrm>
        <a:graphic>
          <a:graphicData uri="http://schemas.openxmlformats.org/drawingml/2006/table">
            <a:tbl>
              <a:tblPr/>
              <a:tblGrid>
                <a:gridCol w="2188565">
                  <a:extLst>
                    <a:ext uri="{9D8B030D-6E8A-4147-A177-3AD203B41FA5}">
                      <a16:colId xmlns:a16="http://schemas.microsoft.com/office/drawing/2014/main" val="182189359"/>
                    </a:ext>
                  </a:extLst>
                </a:gridCol>
                <a:gridCol w="1364105">
                  <a:extLst>
                    <a:ext uri="{9D8B030D-6E8A-4147-A177-3AD203B41FA5}">
                      <a16:colId xmlns:a16="http://schemas.microsoft.com/office/drawing/2014/main" val="1970018839"/>
                    </a:ext>
                  </a:extLst>
                </a:gridCol>
                <a:gridCol w="1364105">
                  <a:extLst>
                    <a:ext uri="{9D8B030D-6E8A-4147-A177-3AD203B41FA5}">
                      <a16:colId xmlns:a16="http://schemas.microsoft.com/office/drawing/2014/main" val="2200502480"/>
                    </a:ext>
                  </a:extLst>
                </a:gridCol>
              </a:tblGrid>
              <a:tr h="467813">
                <a:tc>
                  <a:txBody>
                    <a:bodyPr/>
                    <a:lstStyle/>
                    <a:p>
                      <a:endParaRPr lang="en-US" sz="1100" dirty="0">
                        <a:latin typeface="Arial" panose="020B0604020202020204" pitchFamily="34" charset="0"/>
                        <a:cs typeface="Arial" panose="020B0604020202020204" pitchFamily="34" charset="0"/>
                      </a:endParaRP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in this group</a:t>
                      </a: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not in this group</a:t>
                      </a:r>
                    </a:p>
                  </a:txBody>
                  <a:tcPr anchor="ctr">
                    <a:lnL w="12700" cmpd="sng">
                      <a:noFill/>
                      <a:prstDash val="solid"/>
                    </a:lnL>
                    <a:lnR w="12700" cmpd="sng">
                      <a:noFill/>
                      <a:prstDash val="soli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5773639"/>
                  </a:ext>
                </a:extLst>
              </a:tr>
              <a:tr h="284029">
                <a:tc>
                  <a:txBody>
                    <a:bodyPr/>
                    <a:lstStyle/>
                    <a:p>
                      <a:pPr algn="r" fontAlgn="b"/>
                      <a:r>
                        <a:rPr lang="en-US" sz="1100" b="1" i="0" u="none" strike="noStrike" dirty="0">
                          <a:effectLst/>
                          <a:latin typeface="Arial" panose="020B0604020202020204" pitchFamily="34" charset="0"/>
                        </a:rPr>
                        <a:t>Blacks/African Americans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0685446"/>
                  </a:ext>
                </a:extLst>
              </a:tr>
              <a:tr h="284029">
                <a:tc>
                  <a:txBody>
                    <a:bodyPr/>
                    <a:lstStyle/>
                    <a:p>
                      <a:pPr algn="r" fontAlgn="b"/>
                      <a:r>
                        <a:rPr lang="en-US" sz="1100" b="1" i="0" u="none" strike="noStrike" dirty="0">
                          <a:effectLst/>
                          <a:latin typeface="Arial" panose="020B0604020202020204" pitchFamily="34" charset="0"/>
                        </a:rPr>
                        <a:t>Whites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1210758"/>
                  </a:ext>
                </a:extLst>
              </a:tr>
              <a:tr h="284029">
                <a:tc>
                  <a:txBody>
                    <a:bodyPr/>
                    <a:lstStyle/>
                    <a:p>
                      <a:pPr algn="r" fontAlgn="b"/>
                      <a:r>
                        <a:rPr lang="en-US" sz="1100" b="1" i="0" u="none" strike="noStrike" dirty="0">
                          <a:effectLst/>
                          <a:latin typeface="Arial" panose="020B0604020202020204" pitchFamily="34" charset="0"/>
                        </a:rPr>
                        <a:t>LGBTQ+ people</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16%</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919344"/>
                  </a:ext>
                </a:extLst>
              </a:tr>
              <a:tr h="284029">
                <a:tc>
                  <a:txBody>
                    <a:bodyPr/>
                    <a:lstStyle/>
                    <a:p>
                      <a:pPr algn="r" fontAlgn="b"/>
                      <a:r>
                        <a:rPr lang="en-US" sz="1100" b="1" i="0" u="none" strike="noStrike" dirty="0">
                          <a:effectLst/>
                          <a:latin typeface="Arial" panose="020B0604020202020204" pitchFamily="34" charset="0"/>
                        </a:rPr>
                        <a:t>Men</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11%</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3938786"/>
                  </a:ext>
                </a:extLst>
              </a:tr>
              <a:tr h="206009">
                <a:tc>
                  <a:txBody>
                    <a:bodyPr/>
                    <a:lstStyle/>
                    <a:p>
                      <a:pPr algn="r" fontAlgn="b"/>
                      <a:r>
                        <a:rPr lang="en-US" sz="1100" b="1" i="0" u="none" strike="noStrike" dirty="0">
                          <a:effectLst/>
                          <a:latin typeface="Arial" panose="020B0604020202020204" pitchFamily="34" charset="0"/>
                        </a:rPr>
                        <a:t>Jews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15%</a:t>
                      </a:r>
                    </a:p>
                  </a:txBody>
                  <a:tcPr marL="6350" marR="6350" marT="6350" marB="0"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521449"/>
                  </a:ext>
                </a:extLst>
              </a:tr>
              <a:tr h="206009">
                <a:tc>
                  <a:txBody>
                    <a:bodyPr/>
                    <a:lstStyle/>
                    <a:p>
                      <a:pPr algn="r" fontAlgn="b"/>
                      <a:r>
                        <a:rPr lang="en-US" sz="1100" b="1" i="0" u="none" strike="noStrike" dirty="0">
                          <a:effectLst/>
                          <a:latin typeface="Arial" panose="020B0604020202020204" pitchFamily="34" charset="0"/>
                        </a:rPr>
                        <a:t>Christians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10%</a:t>
                      </a:r>
                    </a:p>
                  </a:txBody>
                  <a:tcPr marL="6350" marR="6350" marT="6350" marB="0"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47011277"/>
                  </a:ext>
                </a:extLst>
              </a:tr>
              <a:tr h="284029">
                <a:tc>
                  <a:txBody>
                    <a:bodyPr/>
                    <a:lstStyle/>
                    <a:p>
                      <a:pPr algn="r" fontAlgn="b"/>
                      <a:r>
                        <a:rPr lang="en-US" sz="1100" b="1" i="0" u="none" strike="noStrike" dirty="0">
                          <a:effectLst/>
                          <a:latin typeface="Arial" panose="020B0604020202020204" pitchFamily="34" charset="0"/>
                        </a:rPr>
                        <a:t>Women</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934256"/>
                  </a:ext>
                </a:extLst>
              </a:tr>
              <a:tr h="284029">
                <a:tc>
                  <a:txBody>
                    <a:bodyPr/>
                    <a:lstStyle/>
                    <a:p>
                      <a:pPr algn="r" fontAlgn="b"/>
                      <a:r>
                        <a:rPr lang="en-US" sz="1100" b="1" i="0" u="none" strike="noStrike" dirty="0">
                          <a:effectLst/>
                          <a:latin typeface="Arial" panose="020B0604020202020204" pitchFamily="34" charset="0"/>
                        </a:rPr>
                        <a:t>People with disabilities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16%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4089504"/>
                  </a:ext>
                </a:extLst>
              </a:tr>
              <a:tr h="284029">
                <a:tc>
                  <a:txBody>
                    <a:bodyPr/>
                    <a:lstStyle/>
                    <a:p>
                      <a:pPr algn="r" fontAlgn="b"/>
                      <a:r>
                        <a:rPr lang="en-US" sz="1100" b="1" i="0" u="none" strike="noStrike" dirty="0">
                          <a:effectLst/>
                          <a:latin typeface="Arial" panose="020B0604020202020204" pitchFamily="34" charset="0"/>
                        </a:rPr>
                        <a:t>Deaf/Hard of Hearing people</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17%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6%</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8397487"/>
                  </a:ext>
                </a:extLst>
              </a:tr>
            </a:tbl>
          </a:graphicData>
        </a:graphic>
      </p:graphicFrame>
      <p:cxnSp>
        <p:nvCxnSpPr>
          <p:cNvPr id="14" name="Straight Arrow Connector 13">
            <a:extLst>
              <a:ext uri="{FF2B5EF4-FFF2-40B4-BE49-F238E27FC236}">
                <a16:creationId xmlns:a16="http://schemas.microsoft.com/office/drawing/2014/main" id="{70CC8F50-F484-4BB6-9DE4-DF843F8D46BB}"/>
              </a:ext>
            </a:extLst>
          </p:cNvPr>
          <p:cNvCxnSpPr>
            <a:cxnSpLocks/>
          </p:cNvCxnSpPr>
          <p:nvPr/>
        </p:nvCxnSpPr>
        <p:spPr>
          <a:xfrm>
            <a:off x="7803430" y="4803933"/>
            <a:ext cx="277317" cy="0"/>
          </a:xfrm>
          <a:prstGeom prst="straightConnector1">
            <a:avLst/>
          </a:prstGeom>
          <a:ln w="9525">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D8EEBAC-DB22-4F6A-924C-E1C213E572AF}"/>
              </a:ext>
            </a:extLst>
          </p:cNvPr>
          <p:cNvSpPr txBox="1"/>
          <p:nvPr/>
        </p:nvSpPr>
        <p:spPr>
          <a:xfrm>
            <a:off x="8065357" y="4662686"/>
            <a:ext cx="1072198"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Significant difference between groups</a:t>
            </a:r>
          </a:p>
        </p:txBody>
      </p:sp>
      <p:cxnSp>
        <p:nvCxnSpPr>
          <p:cNvPr id="19" name="Straight Arrow Connector 18">
            <a:extLst>
              <a:ext uri="{FF2B5EF4-FFF2-40B4-BE49-F238E27FC236}">
                <a16:creationId xmlns:a16="http://schemas.microsoft.com/office/drawing/2014/main" id="{E9C8BAF1-F2B7-4373-B039-7580C92B88EB}"/>
              </a:ext>
            </a:extLst>
          </p:cNvPr>
          <p:cNvCxnSpPr/>
          <p:nvPr/>
        </p:nvCxnSpPr>
        <p:spPr>
          <a:xfrm>
            <a:off x="5411449" y="2418580"/>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DFD891F-91AE-4DBD-90C9-FC052F11E07E}"/>
              </a:ext>
            </a:extLst>
          </p:cNvPr>
          <p:cNvCxnSpPr/>
          <p:nvPr/>
        </p:nvCxnSpPr>
        <p:spPr>
          <a:xfrm>
            <a:off x="5411449" y="2692813"/>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85189EA-5F20-442E-8900-E2B819D2BCE4}"/>
              </a:ext>
            </a:extLst>
          </p:cNvPr>
          <p:cNvCxnSpPr/>
          <p:nvPr/>
        </p:nvCxnSpPr>
        <p:spPr>
          <a:xfrm>
            <a:off x="5411449" y="3010941"/>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93E9916-70D4-43EA-AE2C-697599BE0419}"/>
              </a:ext>
            </a:extLst>
          </p:cNvPr>
          <p:cNvCxnSpPr/>
          <p:nvPr/>
        </p:nvCxnSpPr>
        <p:spPr>
          <a:xfrm>
            <a:off x="5411449" y="3282462"/>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9B729B3-D785-469B-939C-ABA3EC40B665}"/>
              </a:ext>
            </a:extLst>
          </p:cNvPr>
          <p:cNvCxnSpPr/>
          <p:nvPr/>
        </p:nvCxnSpPr>
        <p:spPr>
          <a:xfrm>
            <a:off x="5411449" y="3512498"/>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093204D-260B-46C0-AE7B-EE49C2A6E314}"/>
              </a:ext>
            </a:extLst>
          </p:cNvPr>
          <p:cNvSpPr txBox="1"/>
          <p:nvPr/>
        </p:nvSpPr>
        <p:spPr>
          <a:xfrm>
            <a:off x="5978106" y="4944388"/>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182618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21</a:t>
            </a:fld>
            <a:endParaRPr lang="en-US" altLang="en-US" dirty="0">
              <a:latin typeface="Arial" pitchFamily="34" charset="0"/>
            </a:endParaRPr>
          </a:p>
        </p:txBody>
      </p:sp>
      <p:sp>
        <p:nvSpPr>
          <p:cNvPr id="17" name="Text Box 3"/>
          <p:cNvSpPr txBox="1">
            <a:spLocks noChangeArrowheads="1"/>
          </p:cNvSpPr>
          <p:nvPr/>
        </p:nvSpPr>
        <p:spPr bwMode="auto">
          <a:xfrm>
            <a:off x="184558" y="1098062"/>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Compared to a couple of years ago, do you think discrimination against each of the following groups </a:t>
            </a:r>
          </a:p>
          <a:p>
            <a:pPr algn="ctr" eaLnBrk="1" hangingPunct="1">
              <a:spcAft>
                <a:spcPct val="0"/>
              </a:spcAft>
              <a:buFontTx/>
              <a:buNone/>
            </a:pPr>
            <a:r>
              <a:rPr lang="en-US" altLang="en-US" sz="1200" b="1" dirty="0">
                <a:solidFill>
                  <a:srgbClr val="000000"/>
                </a:solidFill>
              </a:rPr>
              <a:t>in the Greater Rochester area has increased, stayed about the same, or decreased?</a:t>
            </a:r>
          </a:p>
          <a:p>
            <a:pPr algn="ctr" eaLnBrk="1" hangingPunct="1">
              <a:spcAft>
                <a:spcPct val="0"/>
              </a:spcAft>
              <a:buFontTx/>
              <a:buNone/>
            </a:pPr>
            <a:r>
              <a:rPr lang="en-US" altLang="en-US" sz="1200" b="1" i="1" dirty="0">
                <a:solidFill>
                  <a:srgbClr val="7C3E20"/>
                </a:solidFill>
              </a:rPr>
              <a:t>% Discrimination has decreased</a:t>
            </a:r>
          </a:p>
        </p:txBody>
      </p:sp>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184558" y="184360"/>
            <a:ext cx="7697841" cy="53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demographic groups in Rochester are less likely to feel discrimination against them has DECREASED in recent years</a:t>
            </a:r>
            <a:endParaRPr lang="en-US" sz="1200" i="1" dirty="0"/>
          </a:p>
          <a:p>
            <a:pPr eaLnBrk="1" hangingPunct="1"/>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Q210 Adults (18+) living  in Greater Rochester (n=569)</a:t>
            </a:r>
          </a:p>
        </p:txBody>
      </p:sp>
      <p:graphicFrame>
        <p:nvGraphicFramePr>
          <p:cNvPr id="16" name="Table 15">
            <a:extLst>
              <a:ext uri="{FF2B5EF4-FFF2-40B4-BE49-F238E27FC236}">
                <a16:creationId xmlns:a16="http://schemas.microsoft.com/office/drawing/2014/main" id="{A7781036-B3DE-4C8A-AEF1-6E25C583C2FA}"/>
              </a:ext>
            </a:extLst>
          </p:cNvPr>
          <p:cNvGraphicFramePr>
            <a:graphicFrameLocks noGrp="1"/>
          </p:cNvGraphicFramePr>
          <p:nvPr>
            <p:extLst>
              <p:ext uri="{D42A27DB-BD31-4B8C-83A1-F6EECF244321}">
                <p14:modId xmlns:p14="http://schemas.microsoft.com/office/powerpoint/2010/main" val="3252237131"/>
              </p:ext>
            </p:extLst>
          </p:nvPr>
        </p:nvGraphicFramePr>
        <p:xfrm>
          <a:off x="2113612" y="1807152"/>
          <a:ext cx="4916775" cy="3015186"/>
        </p:xfrm>
        <a:graphic>
          <a:graphicData uri="http://schemas.openxmlformats.org/drawingml/2006/table">
            <a:tbl>
              <a:tblPr/>
              <a:tblGrid>
                <a:gridCol w="2188565">
                  <a:extLst>
                    <a:ext uri="{9D8B030D-6E8A-4147-A177-3AD203B41FA5}">
                      <a16:colId xmlns:a16="http://schemas.microsoft.com/office/drawing/2014/main" val="182189359"/>
                    </a:ext>
                  </a:extLst>
                </a:gridCol>
                <a:gridCol w="1364105">
                  <a:extLst>
                    <a:ext uri="{9D8B030D-6E8A-4147-A177-3AD203B41FA5}">
                      <a16:colId xmlns:a16="http://schemas.microsoft.com/office/drawing/2014/main" val="1970018839"/>
                    </a:ext>
                  </a:extLst>
                </a:gridCol>
                <a:gridCol w="1364105">
                  <a:extLst>
                    <a:ext uri="{9D8B030D-6E8A-4147-A177-3AD203B41FA5}">
                      <a16:colId xmlns:a16="http://schemas.microsoft.com/office/drawing/2014/main" val="2200502480"/>
                    </a:ext>
                  </a:extLst>
                </a:gridCol>
              </a:tblGrid>
              <a:tr h="488559">
                <a:tc>
                  <a:txBody>
                    <a:bodyPr/>
                    <a:lstStyle/>
                    <a:p>
                      <a:endParaRPr lang="en-US" sz="1100" dirty="0">
                        <a:latin typeface="Arial" panose="020B0604020202020204" pitchFamily="34" charset="0"/>
                        <a:cs typeface="Arial" panose="020B0604020202020204" pitchFamily="34" charset="0"/>
                      </a:endParaRP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in this group</a:t>
                      </a:r>
                    </a:p>
                  </a:txBody>
                  <a:tcPr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rgbClr val="12567C"/>
                          </a:solidFill>
                          <a:latin typeface="Arial" panose="020B0604020202020204" pitchFamily="34" charset="0"/>
                          <a:cs typeface="Arial" panose="020B0604020202020204" pitchFamily="34" charset="0"/>
                        </a:rPr>
                        <a:t>Among those not in this group</a:t>
                      </a:r>
                    </a:p>
                  </a:txBody>
                  <a:tcPr anchor="ctr">
                    <a:lnL w="12700" cmpd="sng">
                      <a:noFill/>
                      <a:prstDash val="solid"/>
                    </a:lnL>
                    <a:lnR w="12700" cmpd="sng">
                      <a:noFill/>
                      <a:prstDash val="solid"/>
                    </a:lnR>
                    <a:lnT w="12700" cmpd="sng">
                      <a:noFill/>
                      <a:prstDash val="soli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5773639"/>
                  </a:ext>
                </a:extLst>
              </a:tr>
              <a:tr h="296625">
                <a:tc>
                  <a:txBody>
                    <a:bodyPr/>
                    <a:lstStyle/>
                    <a:p>
                      <a:pPr algn="r" fontAlgn="b"/>
                      <a:r>
                        <a:rPr lang="en-US" sz="1100" b="1" i="0" u="none" strike="noStrike" dirty="0">
                          <a:effectLst/>
                          <a:latin typeface="Arial" panose="020B0604020202020204" pitchFamily="34" charset="0"/>
                        </a:rPr>
                        <a:t>Blacks/African Americans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0685446"/>
                  </a:ext>
                </a:extLst>
              </a:tr>
              <a:tr h="296625">
                <a:tc>
                  <a:txBody>
                    <a:bodyPr/>
                    <a:lstStyle/>
                    <a:p>
                      <a:pPr algn="r" fontAlgn="b"/>
                      <a:r>
                        <a:rPr lang="en-US" sz="1100" b="1" i="0" u="none" strike="noStrike" dirty="0">
                          <a:effectLst/>
                          <a:latin typeface="Arial" panose="020B0604020202020204" pitchFamily="34" charset="0"/>
                        </a:rPr>
                        <a:t>Whites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latin typeface="Arial" panose="020B0604020202020204" pitchFamily="34" charset="0"/>
                          <a:cs typeface="Arial" panose="020B0604020202020204" pitchFamily="34" charset="0"/>
                        </a:rPr>
                        <a:t>29%</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1210758"/>
                  </a:ext>
                </a:extLst>
              </a:tr>
              <a:tr h="296625">
                <a:tc>
                  <a:txBody>
                    <a:bodyPr/>
                    <a:lstStyle/>
                    <a:p>
                      <a:pPr algn="r" fontAlgn="b"/>
                      <a:r>
                        <a:rPr lang="en-US" sz="1100" b="1" i="0" u="none" strike="noStrike" dirty="0">
                          <a:effectLst/>
                          <a:latin typeface="Arial" panose="020B0604020202020204" pitchFamily="34" charset="0"/>
                        </a:rPr>
                        <a:t>LGBTQ+ people</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919344"/>
                  </a:ext>
                </a:extLst>
              </a:tr>
              <a:tr h="296625">
                <a:tc>
                  <a:txBody>
                    <a:bodyPr/>
                    <a:lstStyle/>
                    <a:p>
                      <a:pPr algn="r" fontAlgn="b"/>
                      <a:r>
                        <a:rPr lang="en-US" sz="1100" b="1" i="0" u="none" strike="noStrike" dirty="0">
                          <a:effectLst/>
                          <a:latin typeface="Arial" panose="020B0604020202020204" pitchFamily="34" charset="0"/>
                        </a:rPr>
                        <a:t>Men</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17%</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3938786"/>
                  </a:ext>
                </a:extLst>
              </a:tr>
              <a:tr h="225126">
                <a:tc>
                  <a:txBody>
                    <a:bodyPr/>
                    <a:lstStyle/>
                    <a:p>
                      <a:pPr algn="r" fontAlgn="b"/>
                      <a:r>
                        <a:rPr lang="en-US" sz="1100" b="1" i="0" u="none" strike="noStrike" dirty="0">
                          <a:effectLst/>
                          <a:latin typeface="Arial" panose="020B0604020202020204" pitchFamily="34" charset="0"/>
                        </a:rPr>
                        <a:t>Jews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18%</a:t>
                      </a:r>
                    </a:p>
                  </a:txBody>
                  <a:tcPr marL="6350" marR="6350" marT="6350" marB="0"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521449"/>
                  </a:ext>
                </a:extLst>
              </a:tr>
              <a:tr h="225126">
                <a:tc>
                  <a:txBody>
                    <a:bodyPr/>
                    <a:lstStyle/>
                    <a:p>
                      <a:pPr algn="r" fontAlgn="b"/>
                      <a:r>
                        <a:rPr lang="en-US" sz="1100" b="1" i="0" u="none" strike="noStrike" dirty="0">
                          <a:effectLst/>
                          <a:latin typeface="Arial" panose="020B0604020202020204" pitchFamily="34" charset="0"/>
                        </a:rPr>
                        <a:t>Christians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19%</a:t>
                      </a:r>
                    </a:p>
                  </a:txBody>
                  <a:tcPr marL="6350" marR="6350" marT="6350" marB="0"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47011277"/>
                  </a:ext>
                </a:extLst>
              </a:tr>
              <a:tr h="296625">
                <a:tc>
                  <a:txBody>
                    <a:bodyPr/>
                    <a:lstStyle/>
                    <a:p>
                      <a:pPr algn="r" fontAlgn="b"/>
                      <a:r>
                        <a:rPr lang="en-US" sz="1100" b="1" i="0" u="none" strike="noStrike" dirty="0">
                          <a:effectLst/>
                          <a:latin typeface="Arial" panose="020B0604020202020204" pitchFamily="34" charset="0"/>
                        </a:rPr>
                        <a:t>Women</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rgbClr val="000000"/>
                          </a:solidFill>
                          <a:effectLst/>
                          <a:latin typeface="Arial" panose="020B0604020202020204" pitchFamily="34" charset="0"/>
                        </a:rPr>
                        <a:t>13%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31%</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934256"/>
                  </a:ext>
                </a:extLst>
              </a:tr>
              <a:tr h="296625">
                <a:tc>
                  <a:txBody>
                    <a:bodyPr/>
                    <a:lstStyle/>
                    <a:p>
                      <a:pPr algn="r" fontAlgn="b"/>
                      <a:r>
                        <a:rPr lang="en-US" sz="1100" b="1" i="0" u="none" strike="noStrike" dirty="0">
                          <a:effectLst/>
                          <a:latin typeface="Arial" panose="020B0604020202020204" pitchFamily="34" charset="0"/>
                        </a:rPr>
                        <a:t>People with disabilities</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4089504"/>
                  </a:ext>
                </a:extLst>
              </a:tr>
              <a:tr h="296625">
                <a:tc>
                  <a:txBody>
                    <a:bodyPr/>
                    <a:lstStyle/>
                    <a:p>
                      <a:pPr algn="r" fontAlgn="b"/>
                      <a:r>
                        <a:rPr lang="en-US" sz="1100" b="1" i="0" u="none" strike="noStrike" dirty="0">
                          <a:effectLst/>
                          <a:latin typeface="Arial" panose="020B0604020202020204" pitchFamily="34" charset="0"/>
                        </a:rPr>
                        <a:t>Deaf/Hard of Hearing people</a:t>
                      </a:r>
                    </a:p>
                  </a:txBody>
                  <a:tcPr marL="6350" marR="6350" marT="6350" marB="0" anchor="ctr">
                    <a:lnL w="12700" cmpd="sng">
                      <a:noFill/>
                      <a:prstDash val="soli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100" b="1" i="0" u="none" strike="noStrike" dirty="0">
                          <a:solidFill>
                            <a:schemeClr val="tx1"/>
                          </a:solidFill>
                          <a:effectLst/>
                          <a:latin typeface="Arial" panose="020B0604020202020204" pitchFamily="34" charset="0"/>
                        </a:rPr>
                        <a:t>14%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ot"/>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28%</a:t>
                      </a:r>
                    </a:p>
                  </a:txBody>
                  <a:tcPr anchor="ctr">
                    <a:lnL w="12700" cap="flat" cmpd="sng" algn="ctr">
                      <a:noFill/>
                      <a:prstDash val="solid"/>
                      <a:round/>
                      <a:headEnd type="none" w="med" len="med"/>
                      <a:tailEnd type="none" w="med" len="med"/>
                    </a:lnL>
                    <a:lnR w="12700" cmpd="sng">
                      <a:noFill/>
                      <a:prstDash val="solid"/>
                    </a:lnR>
                    <a:lnT w="9525" cap="flat" cmpd="sng" algn="ctr">
                      <a:solidFill>
                        <a:schemeClr val="bg1">
                          <a:lumMod val="65000"/>
                        </a:schemeClr>
                      </a:solidFill>
                      <a:prstDash val="sysDot"/>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8397487"/>
                  </a:ext>
                </a:extLst>
              </a:tr>
            </a:tbl>
          </a:graphicData>
        </a:graphic>
      </p:graphicFrame>
      <p:cxnSp>
        <p:nvCxnSpPr>
          <p:cNvPr id="14" name="Straight Arrow Connector 13">
            <a:extLst>
              <a:ext uri="{FF2B5EF4-FFF2-40B4-BE49-F238E27FC236}">
                <a16:creationId xmlns:a16="http://schemas.microsoft.com/office/drawing/2014/main" id="{EB37E9D6-9796-4E40-864A-129306FB2E46}"/>
              </a:ext>
            </a:extLst>
          </p:cNvPr>
          <p:cNvCxnSpPr>
            <a:cxnSpLocks/>
          </p:cNvCxnSpPr>
          <p:nvPr/>
        </p:nvCxnSpPr>
        <p:spPr>
          <a:xfrm>
            <a:off x="7803430" y="4803933"/>
            <a:ext cx="277317" cy="0"/>
          </a:xfrm>
          <a:prstGeom prst="straightConnector1">
            <a:avLst/>
          </a:prstGeom>
          <a:ln w="9525">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7132A96-6A13-4589-8764-96E84615725E}"/>
              </a:ext>
            </a:extLst>
          </p:cNvPr>
          <p:cNvSpPr txBox="1"/>
          <p:nvPr/>
        </p:nvSpPr>
        <p:spPr>
          <a:xfrm>
            <a:off x="8065357" y="4662686"/>
            <a:ext cx="1072198"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Significant difference between groups</a:t>
            </a:r>
          </a:p>
        </p:txBody>
      </p:sp>
      <p:cxnSp>
        <p:nvCxnSpPr>
          <p:cNvPr id="19" name="Straight Arrow Connector 18">
            <a:extLst>
              <a:ext uri="{FF2B5EF4-FFF2-40B4-BE49-F238E27FC236}">
                <a16:creationId xmlns:a16="http://schemas.microsoft.com/office/drawing/2014/main" id="{E2E2C26F-0FF4-4FAA-91DA-11E2265035BE}"/>
              </a:ext>
            </a:extLst>
          </p:cNvPr>
          <p:cNvCxnSpPr/>
          <p:nvPr/>
        </p:nvCxnSpPr>
        <p:spPr>
          <a:xfrm>
            <a:off x="5411449" y="2457606"/>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9912F69-35E8-4622-8200-CCA1C39F9EA8}"/>
              </a:ext>
            </a:extLst>
          </p:cNvPr>
          <p:cNvCxnSpPr/>
          <p:nvPr/>
        </p:nvCxnSpPr>
        <p:spPr>
          <a:xfrm>
            <a:off x="5411449" y="2758012"/>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46BD540-4F04-437C-8165-42CE74084E68}"/>
              </a:ext>
            </a:extLst>
          </p:cNvPr>
          <p:cNvCxnSpPr/>
          <p:nvPr/>
        </p:nvCxnSpPr>
        <p:spPr>
          <a:xfrm>
            <a:off x="5411449" y="3581521"/>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BA1500E-E4DA-43A8-888D-F7AD9F72543E}"/>
              </a:ext>
            </a:extLst>
          </p:cNvPr>
          <p:cNvCxnSpPr/>
          <p:nvPr/>
        </p:nvCxnSpPr>
        <p:spPr>
          <a:xfrm>
            <a:off x="5411449" y="4077534"/>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FF5B8A4-C3DF-4D76-A22F-3F93EB2ABE2E}"/>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cxnSp>
        <p:nvCxnSpPr>
          <p:cNvPr id="25" name="Straight Arrow Connector 24">
            <a:extLst>
              <a:ext uri="{FF2B5EF4-FFF2-40B4-BE49-F238E27FC236}">
                <a16:creationId xmlns:a16="http://schemas.microsoft.com/office/drawing/2014/main" id="{D74AC617-A3C7-4B88-91C4-6DDCFE70181E}"/>
              </a:ext>
            </a:extLst>
          </p:cNvPr>
          <p:cNvCxnSpPr/>
          <p:nvPr/>
        </p:nvCxnSpPr>
        <p:spPr>
          <a:xfrm>
            <a:off x="5418709" y="4650847"/>
            <a:ext cx="577121" cy="0"/>
          </a:xfrm>
          <a:prstGeom prst="straightConnector1">
            <a:avLst/>
          </a:prstGeom>
          <a:ln w="19050">
            <a:solidFill>
              <a:srgbClr val="7C3E20"/>
            </a:solidFill>
            <a:headEnd type="arrow" w="sm" len="med"/>
            <a:tailEnd type="arrow" w="sm"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47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Experiences with Discrimination Towards Others</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22</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302724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23</a:t>
            </a:fld>
            <a:endParaRPr lang="en-US" altLang="en-US" dirty="0">
              <a:latin typeface="Arial" pitchFamily="34" charset="0"/>
            </a:endParaRPr>
          </a:p>
        </p:txBody>
      </p:sp>
      <p:sp>
        <p:nvSpPr>
          <p:cNvPr id="17" name="Text Box 3"/>
          <p:cNvSpPr txBox="1">
            <a:spLocks noChangeArrowheads="1"/>
          </p:cNvSpPr>
          <p:nvPr/>
        </p:nvSpPr>
        <p:spPr bwMode="auto">
          <a:xfrm>
            <a:off x="184558" y="1104573"/>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have you seen, heard, or read local media stories that report </a:t>
            </a:r>
          </a:p>
          <a:p>
            <a:pPr algn="ctr" eaLnBrk="1" hangingPunct="1">
              <a:spcAft>
                <a:spcPct val="0"/>
              </a:spcAft>
              <a:buFontTx/>
              <a:buNone/>
            </a:pPr>
            <a:r>
              <a:rPr lang="en-US" altLang="en-US" sz="1200" b="1" dirty="0">
                <a:solidFill>
                  <a:srgbClr val="000000"/>
                </a:solidFill>
              </a:rPr>
              <a:t>about someone from any of the following groups experiencing an act of discrimination? </a:t>
            </a:r>
            <a:endParaRPr lang="en-US" altLang="en-US" sz="1200" b="1" dirty="0">
              <a:solidFill>
                <a:srgbClr val="7C3E20"/>
              </a:solidFill>
            </a:endParaRPr>
          </a:p>
          <a:p>
            <a:pPr algn="ctr" eaLnBrk="1" hangingPunct="1">
              <a:spcAft>
                <a:spcPct val="0"/>
              </a:spcAft>
              <a:buFontTx/>
              <a:buNone/>
            </a:pPr>
            <a:r>
              <a:rPr lang="en-US" altLang="en-US" sz="1200" b="1" i="1" dirty="0">
                <a:solidFill>
                  <a:srgbClr val="7C3E20"/>
                </a:solidFill>
              </a:rPr>
              <a:t>80% Have seen a local story</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1440289158"/>
              </p:ext>
            </p:extLst>
          </p:nvPr>
        </p:nvGraphicFramePr>
        <p:xfrm>
          <a:off x="1110343" y="1592850"/>
          <a:ext cx="7264400"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Greater Rochester residents are likely to have seen a local media story </a:t>
            </a:r>
          </a:p>
          <a:p>
            <a:pPr eaLnBrk="1" hangingPunct="1"/>
            <a:r>
              <a:rPr lang="en-US" sz="1600" dirty="0"/>
              <a:t>about Blacks/African-Americans being discriminated against</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Q215 Adults (18+) living  in Greater Rochester (n=569)</a:t>
            </a:r>
          </a:p>
        </p:txBody>
      </p:sp>
    </p:spTree>
    <p:extLst>
      <p:ext uri="{BB962C8B-B14F-4D97-AF65-F5344CB8AC3E}">
        <p14:creationId xmlns:p14="http://schemas.microsoft.com/office/powerpoint/2010/main" val="60303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24</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Black/African-Americans are highly likely to have seen a local story </a:t>
            </a:r>
          </a:p>
          <a:p>
            <a:pPr eaLnBrk="1" hangingPunct="1"/>
            <a:r>
              <a:rPr lang="en-US" sz="1600" dirty="0"/>
              <a:t>regarding discrimination towards them</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719983223"/>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586343D1-AA9F-4E90-916F-201FA2C7C683}"/>
              </a:ext>
            </a:extLst>
          </p:cNvPr>
          <p:cNvSpPr txBox="1">
            <a:spLocks noChangeArrowheads="1"/>
          </p:cNvSpPr>
          <p:nvPr/>
        </p:nvSpPr>
        <p:spPr bwMode="auto">
          <a:xfrm>
            <a:off x="184558" y="1206171"/>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have you seen, heard, or read local media stories that report </a:t>
            </a:r>
          </a:p>
          <a:p>
            <a:pPr algn="ctr" eaLnBrk="1" hangingPunct="1">
              <a:spcAft>
                <a:spcPct val="0"/>
              </a:spcAft>
              <a:buFontTx/>
              <a:buNone/>
            </a:pPr>
            <a:r>
              <a:rPr lang="en-US" altLang="en-US" sz="1200" b="1" dirty="0">
                <a:solidFill>
                  <a:srgbClr val="000000"/>
                </a:solidFill>
              </a:rPr>
              <a:t>about someone from any of the following groups experiencing an act of discrimination? </a:t>
            </a:r>
            <a:endParaRPr lang="en-US" altLang="en-US" sz="1200" b="1" dirty="0">
              <a:solidFill>
                <a:srgbClr val="7C3E20"/>
              </a:solidFill>
            </a:endParaRPr>
          </a:p>
          <a:p>
            <a:pPr algn="ctr" eaLnBrk="1" hangingPunct="1">
              <a:spcAft>
                <a:spcPct val="0"/>
              </a:spcAft>
              <a:buFontTx/>
              <a:buNone/>
            </a:pPr>
            <a:r>
              <a:rPr lang="en-US" altLang="en-US" sz="1200" b="1" i="1" dirty="0">
                <a:solidFill>
                  <a:srgbClr val="7C3E20"/>
                </a:solidFill>
              </a:rPr>
              <a:t>% Have seen a local story regarding the group they are in</a:t>
            </a:r>
          </a:p>
        </p:txBody>
      </p:sp>
      <p:sp>
        <p:nvSpPr>
          <p:cNvPr id="13" name="Text Box 5">
            <a:extLst>
              <a:ext uri="{FF2B5EF4-FFF2-40B4-BE49-F238E27FC236}">
                <a16:creationId xmlns:a16="http://schemas.microsoft.com/office/drawing/2014/main" id="{4CAFC79A-8866-4B2B-B4E1-F4DAA6DEAD5C}"/>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Q215 Adults (18+) living  in Greater Rochester (n=varies by subgroup)</a:t>
            </a:r>
          </a:p>
        </p:txBody>
      </p:sp>
    </p:spTree>
    <p:extLst>
      <p:ext uri="{BB962C8B-B14F-4D97-AF65-F5344CB8AC3E}">
        <p14:creationId xmlns:p14="http://schemas.microsoft.com/office/powerpoint/2010/main" val="32047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25</a:t>
            </a:fld>
            <a:endParaRPr lang="en-US" altLang="en-US" dirty="0">
              <a:latin typeface="Arial" pitchFamily="34" charset="0"/>
            </a:endParaRPr>
          </a:p>
        </p:txBody>
      </p:sp>
      <p:sp>
        <p:nvSpPr>
          <p:cNvPr id="17" name="Text Box 3"/>
          <p:cNvSpPr txBox="1">
            <a:spLocks noChangeArrowheads="1"/>
          </p:cNvSpPr>
          <p:nvPr/>
        </p:nvSpPr>
        <p:spPr bwMode="auto">
          <a:xfrm>
            <a:off x="184559" y="1032003"/>
            <a:ext cx="4145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100" b="1" dirty="0">
                <a:solidFill>
                  <a:srgbClr val="000000"/>
                </a:solidFill>
              </a:rPr>
              <a:t>In the past couple of years, have you </a:t>
            </a:r>
            <a:r>
              <a:rPr lang="en-US" altLang="en-US" sz="1100" b="1" u="sng" dirty="0">
                <a:solidFill>
                  <a:srgbClr val="000000"/>
                </a:solidFill>
              </a:rPr>
              <a:t>personally known </a:t>
            </a:r>
            <a:r>
              <a:rPr lang="en-US" altLang="en-US" sz="1100" b="1" dirty="0">
                <a:solidFill>
                  <a:srgbClr val="000000"/>
                </a:solidFill>
              </a:rPr>
              <a:t>someone from any of the following groups </a:t>
            </a:r>
          </a:p>
          <a:p>
            <a:pPr algn="ctr" eaLnBrk="1" hangingPunct="1">
              <a:spcAft>
                <a:spcPct val="0"/>
              </a:spcAft>
              <a:buFontTx/>
              <a:buNone/>
            </a:pPr>
            <a:r>
              <a:rPr lang="en-US" altLang="en-US" sz="1100" b="1" dirty="0">
                <a:solidFill>
                  <a:srgbClr val="000000"/>
                </a:solidFill>
              </a:rPr>
              <a:t>that has experienced an act of discrimination? </a:t>
            </a:r>
          </a:p>
          <a:p>
            <a:pPr algn="ctr" eaLnBrk="1" hangingPunct="1">
              <a:spcAft>
                <a:spcPct val="0"/>
              </a:spcAft>
              <a:buFontTx/>
              <a:buNone/>
            </a:pPr>
            <a:r>
              <a:rPr lang="en-US" altLang="en-US" sz="1100" b="1" i="1" dirty="0">
                <a:solidFill>
                  <a:srgbClr val="7C3E20"/>
                </a:solidFill>
              </a:rPr>
              <a:t>% Yes</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4244016590"/>
              </p:ext>
            </p:extLst>
          </p:nvPr>
        </p:nvGraphicFramePr>
        <p:xfrm>
          <a:off x="313097" y="1739297"/>
          <a:ext cx="4017364" cy="2972921"/>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GRA residents are unlikely to personally</a:t>
            </a:r>
            <a:r>
              <a:rPr lang="en-US" sz="1600" u="sng" dirty="0"/>
              <a:t> </a:t>
            </a:r>
            <a:r>
              <a:rPr lang="en-US" sz="1600" dirty="0"/>
              <a:t>know or to have witnessed </a:t>
            </a:r>
          </a:p>
          <a:p>
            <a:pPr eaLnBrk="1" hangingPunct="1"/>
            <a:r>
              <a:rPr lang="en-US" sz="1600" dirty="0"/>
              <a:t>someone who has experienced discrimination</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Q220/Q225 Adults (18+) living  in Greater Rochester (n=569)</a:t>
            </a:r>
          </a:p>
        </p:txBody>
      </p:sp>
      <p:sp>
        <p:nvSpPr>
          <p:cNvPr id="10" name="Text Box 3">
            <a:extLst>
              <a:ext uri="{FF2B5EF4-FFF2-40B4-BE49-F238E27FC236}">
                <a16:creationId xmlns:a16="http://schemas.microsoft.com/office/drawing/2014/main" id="{A0C52F0D-B9BF-44C8-8548-407057EF7165}"/>
              </a:ext>
            </a:extLst>
          </p:cNvPr>
          <p:cNvSpPr txBox="1">
            <a:spLocks noChangeArrowheads="1"/>
          </p:cNvSpPr>
          <p:nvPr/>
        </p:nvSpPr>
        <p:spPr bwMode="auto">
          <a:xfrm>
            <a:off x="4572002" y="1032003"/>
            <a:ext cx="4145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100" b="1" dirty="0">
                <a:solidFill>
                  <a:srgbClr val="000000"/>
                </a:solidFill>
              </a:rPr>
              <a:t>In the past couple of years, have you </a:t>
            </a:r>
            <a:r>
              <a:rPr lang="en-US" altLang="en-US" sz="1100" b="1" u="sng" dirty="0">
                <a:solidFill>
                  <a:srgbClr val="000000"/>
                </a:solidFill>
              </a:rPr>
              <a:t>witnessed firsthand </a:t>
            </a:r>
            <a:r>
              <a:rPr lang="en-US" altLang="en-US" sz="1100" b="1" dirty="0">
                <a:solidFill>
                  <a:srgbClr val="000000"/>
                </a:solidFill>
              </a:rPr>
              <a:t>someone from any of the following groups </a:t>
            </a:r>
          </a:p>
          <a:p>
            <a:pPr algn="ctr" eaLnBrk="1" hangingPunct="1">
              <a:spcAft>
                <a:spcPct val="0"/>
              </a:spcAft>
              <a:buFontTx/>
              <a:buNone/>
            </a:pPr>
            <a:r>
              <a:rPr lang="en-US" altLang="en-US" sz="1100" b="1" dirty="0">
                <a:solidFill>
                  <a:srgbClr val="000000"/>
                </a:solidFill>
              </a:rPr>
              <a:t>experiencing an act of discrimination?</a:t>
            </a:r>
          </a:p>
          <a:p>
            <a:pPr algn="ctr" eaLnBrk="1" hangingPunct="1">
              <a:spcAft>
                <a:spcPct val="0"/>
              </a:spcAft>
              <a:buFontTx/>
              <a:buNone/>
            </a:pPr>
            <a:r>
              <a:rPr lang="en-US" altLang="en-US" sz="1100" b="1" i="1" dirty="0">
                <a:solidFill>
                  <a:srgbClr val="7C3E20"/>
                </a:solidFill>
              </a:rPr>
              <a:t>% Yes</a:t>
            </a:r>
          </a:p>
        </p:txBody>
      </p:sp>
      <p:graphicFrame>
        <p:nvGraphicFramePr>
          <p:cNvPr id="11" name="Object 7">
            <a:extLst>
              <a:ext uri="{FF2B5EF4-FFF2-40B4-BE49-F238E27FC236}">
                <a16:creationId xmlns:a16="http://schemas.microsoft.com/office/drawing/2014/main" id="{DAC5A424-5F8A-437E-ADDF-922D82405E58}"/>
              </a:ext>
            </a:extLst>
          </p:cNvPr>
          <p:cNvGraphicFramePr>
            <a:graphicFrameLocks noChangeAspect="1"/>
          </p:cNvGraphicFramePr>
          <p:nvPr>
            <p:extLst>
              <p:ext uri="{D42A27DB-BD31-4B8C-83A1-F6EECF244321}">
                <p14:modId xmlns:p14="http://schemas.microsoft.com/office/powerpoint/2010/main" val="1085260358"/>
              </p:ext>
            </p:extLst>
          </p:nvPr>
        </p:nvGraphicFramePr>
        <p:xfrm>
          <a:off x="4408099" y="1724427"/>
          <a:ext cx="4120881" cy="2972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8422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26</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A majority of Blacks/African-Americans have witnessed acts of discrimination</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3749282643"/>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
            <a:extLst>
              <a:ext uri="{FF2B5EF4-FFF2-40B4-BE49-F238E27FC236}">
                <a16:creationId xmlns:a16="http://schemas.microsoft.com/office/drawing/2014/main" id="{10588CD5-9AAD-48B2-A703-5F6696ECEFF7}"/>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Q225 Adults (18+) living  in Greater Rochester (n=varies by subgroup)</a:t>
            </a:r>
          </a:p>
        </p:txBody>
      </p:sp>
      <p:sp>
        <p:nvSpPr>
          <p:cNvPr id="11" name="Text Box 3">
            <a:extLst>
              <a:ext uri="{FF2B5EF4-FFF2-40B4-BE49-F238E27FC236}">
                <a16:creationId xmlns:a16="http://schemas.microsoft.com/office/drawing/2014/main" id="{D0885C77-AE2C-403B-994E-EA40B6EFE7F4}"/>
              </a:ext>
            </a:extLst>
          </p:cNvPr>
          <p:cNvSpPr txBox="1">
            <a:spLocks noChangeArrowheads="1"/>
          </p:cNvSpPr>
          <p:nvPr/>
        </p:nvSpPr>
        <p:spPr bwMode="auto">
          <a:xfrm>
            <a:off x="1077447" y="1264232"/>
            <a:ext cx="7640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have you </a:t>
            </a:r>
            <a:r>
              <a:rPr lang="en-US" altLang="en-US" sz="1200" b="1" u="sng" dirty="0">
                <a:solidFill>
                  <a:srgbClr val="000000"/>
                </a:solidFill>
              </a:rPr>
              <a:t>witnessed firsthand </a:t>
            </a:r>
            <a:r>
              <a:rPr lang="en-US" altLang="en-US" sz="1200" b="1" dirty="0">
                <a:solidFill>
                  <a:srgbClr val="000000"/>
                </a:solidFill>
              </a:rPr>
              <a:t>someone </a:t>
            </a:r>
          </a:p>
          <a:p>
            <a:pPr algn="ctr" eaLnBrk="1" hangingPunct="1">
              <a:spcAft>
                <a:spcPct val="0"/>
              </a:spcAft>
              <a:buFontTx/>
              <a:buNone/>
            </a:pPr>
            <a:r>
              <a:rPr lang="en-US" altLang="en-US" sz="1200" b="1" dirty="0">
                <a:solidFill>
                  <a:srgbClr val="000000"/>
                </a:solidFill>
              </a:rPr>
              <a:t>from any of the following groups experiencing an act of discrimination?</a:t>
            </a:r>
          </a:p>
          <a:p>
            <a:pPr algn="ctr" eaLnBrk="1" hangingPunct="1">
              <a:spcAft>
                <a:spcPct val="0"/>
              </a:spcAft>
              <a:buFontTx/>
              <a:buNone/>
            </a:pPr>
            <a:r>
              <a:rPr lang="en-US" altLang="en-US" sz="1200" b="1" i="1" dirty="0">
                <a:solidFill>
                  <a:srgbClr val="7C3E20"/>
                </a:solidFill>
              </a:rPr>
              <a:t>% Indicating Yes for the group they are in</a:t>
            </a:r>
          </a:p>
        </p:txBody>
      </p:sp>
    </p:spTree>
    <p:extLst>
      <p:ext uri="{BB962C8B-B14F-4D97-AF65-F5344CB8AC3E}">
        <p14:creationId xmlns:p14="http://schemas.microsoft.com/office/powerpoint/2010/main" val="2871295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Structural Discrimination and Education Issues</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27</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2462058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28</a:t>
            </a:fld>
            <a:endParaRPr lang="en-US" altLang="en-US" dirty="0">
              <a:latin typeface="Arial" pitchFamily="34" charset="0"/>
            </a:endParaRPr>
          </a:p>
        </p:txBody>
      </p:sp>
      <p:sp>
        <p:nvSpPr>
          <p:cNvPr id="17" name="Text Box 3"/>
          <p:cNvSpPr txBox="1">
            <a:spLocks noChangeArrowheads="1"/>
          </p:cNvSpPr>
          <p:nvPr/>
        </p:nvSpPr>
        <p:spPr bwMode="auto">
          <a:xfrm>
            <a:off x="0" y="1159000"/>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do you agree or disagree with the following statements?</a:t>
            </a:r>
          </a:p>
          <a:p>
            <a:pPr algn="ctr" eaLnBrk="1" hangingPunct="1">
              <a:spcAft>
                <a:spcPct val="0"/>
              </a:spcAft>
              <a:buFontTx/>
              <a:buNone/>
            </a:pPr>
            <a:r>
              <a:rPr lang="en-US" altLang="en-US" sz="1200" b="1" i="1" dirty="0">
                <a:solidFill>
                  <a:srgbClr val="7C3E20"/>
                </a:solidFill>
              </a:rPr>
              <a:t>% Strongly Agree/Agree</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98398003"/>
              </p:ext>
            </p:extLst>
          </p:nvPr>
        </p:nvGraphicFramePr>
        <p:xfrm>
          <a:off x="844050" y="1294122"/>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Area residents feel racism has both personal and structural elements</a:t>
            </a:r>
          </a:p>
          <a:p>
            <a:pPr eaLnBrk="1" hangingPunct="1"/>
            <a:r>
              <a:rPr lang="en-US" sz="1400" i="1" dirty="0"/>
              <a:t>Blacks/African-Americans are more likely to feel that racism is systemic in nature</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Q235 Adults (18+) living  in Greater Rochester (n=569)</a:t>
            </a:r>
          </a:p>
        </p:txBody>
      </p:sp>
      <p:sp>
        <p:nvSpPr>
          <p:cNvPr id="8" name="TextBox 7">
            <a:extLst>
              <a:ext uri="{FF2B5EF4-FFF2-40B4-BE49-F238E27FC236}">
                <a16:creationId xmlns:a16="http://schemas.microsoft.com/office/drawing/2014/main" id="{DAF56B92-6AF3-452C-8554-40DFB7103AB9}"/>
              </a:ext>
            </a:extLst>
          </p:cNvPr>
          <p:cNvSpPr txBox="1"/>
          <p:nvPr/>
        </p:nvSpPr>
        <p:spPr>
          <a:xfrm>
            <a:off x="1300052" y="4431702"/>
            <a:ext cx="1712328" cy="261610"/>
          </a:xfrm>
          <a:prstGeom prst="rect">
            <a:avLst/>
          </a:prstGeom>
          <a:solidFill>
            <a:schemeClr val="bg1">
              <a:lumMod val="85000"/>
            </a:schemeClr>
          </a:solidFill>
        </p:spPr>
        <p:txBody>
          <a:bodyPr wrap="none" rtlCol="0">
            <a:spAutoFit/>
          </a:bodyPr>
          <a:lstStyle/>
          <a:p>
            <a:r>
              <a:rPr lang="en-US" sz="1100" dirty="0">
                <a:latin typeface="Arial" panose="020B0604020202020204" pitchFamily="34" charset="0"/>
                <a:cs typeface="Arial" panose="020B0604020202020204" pitchFamily="34" charset="0"/>
              </a:rPr>
              <a:t>Among Blacks/AA:  </a:t>
            </a:r>
            <a:r>
              <a:rPr lang="en-US" sz="1100" b="1" dirty="0">
                <a:solidFill>
                  <a:srgbClr val="7C3E20"/>
                </a:solidFill>
                <a:latin typeface="Arial" panose="020B0604020202020204" pitchFamily="34" charset="0"/>
                <a:cs typeface="Arial" panose="020B0604020202020204" pitchFamily="34" charset="0"/>
              </a:rPr>
              <a:t>41%</a:t>
            </a:r>
          </a:p>
        </p:txBody>
      </p:sp>
      <p:sp>
        <p:nvSpPr>
          <p:cNvPr id="10" name="TextBox 9">
            <a:extLst>
              <a:ext uri="{FF2B5EF4-FFF2-40B4-BE49-F238E27FC236}">
                <a16:creationId xmlns:a16="http://schemas.microsoft.com/office/drawing/2014/main" id="{168B88E0-718C-47CF-B55B-F94676A37D8A}"/>
              </a:ext>
            </a:extLst>
          </p:cNvPr>
          <p:cNvSpPr txBox="1"/>
          <p:nvPr/>
        </p:nvSpPr>
        <p:spPr>
          <a:xfrm>
            <a:off x="3841777" y="4444611"/>
            <a:ext cx="1712328" cy="261610"/>
          </a:xfrm>
          <a:prstGeom prst="rect">
            <a:avLst/>
          </a:prstGeom>
          <a:solidFill>
            <a:schemeClr val="bg1">
              <a:lumMod val="85000"/>
            </a:schemeClr>
          </a:solidFill>
        </p:spPr>
        <p:txBody>
          <a:bodyPr wrap="none" rtlCol="0">
            <a:spAutoFit/>
          </a:bodyPr>
          <a:lstStyle/>
          <a:p>
            <a:r>
              <a:rPr lang="en-US" sz="1100" dirty="0">
                <a:latin typeface="Arial" panose="020B0604020202020204" pitchFamily="34" charset="0"/>
                <a:cs typeface="Arial" panose="020B0604020202020204" pitchFamily="34" charset="0"/>
              </a:rPr>
              <a:t>Among Blacks/AA:  </a:t>
            </a:r>
            <a:r>
              <a:rPr lang="en-US" sz="1100" b="1" dirty="0">
                <a:solidFill>
                  <a:srgbClr val="7C3E20"/>
                </a:solidFill>
                <a:latin typeface="Arial" panose="020B0604020202020204" pitchFamily="34" charset="0"/>
                <a:cs typeface="Arial" panose="020B0604020202020204" pitchFamily="34" charset="0"/>
              </a:rPr>
              <a:t>78%</a:t>
            </a:r>
          </a:p>
        </p:txBody>
      </p:sp>
      <p:sp>
        <p:nvSpPr>
          <p:cNvPr id="11" name="TextBox 10">
            <a:extLst>
              <a:ext uri="{FF2B5EF4-FFF2-40B4-BE49-F238E27FC236}">
                <a16:creationId xmlns:a16="http://schemas.microsoft.com/office/drawing/2014/main" id="{CDD0BE7F-200F-4098-B28F-C00DE9EE7CF5}"/>
              </a:ext>
            </a:extLst>
          </p:cNvPr>
          <p:cNvSpPr txBox="1"/>
          <p:nvPr/>
        </p:nvSpPr>
        <p:spPr>
          <a:xfrm>
            <a:off x="6537868" y="4455693"/>
            <a:ext cx="1712328" cy="261610"/>
          </a:xfrm>
          <a:prstGeom prst="rect">
            <a:avLst/>
          </a:prstGeom>
          <a:solidFill>
            <a:schemeClr val="bg1">
              <a:lumMod val="85000"/>
            </a:schemeClr>
          </a:solidFill>
        </p:spPr>
        <p:txBody>
          <a:bodyPr wrap="none" rtlCol="0">
            <a:spAutoFit/>
          </a:bodyPr>
          <a:lstStyle/>
          <a:p>
            <a:r>
              <a:rPr lang="en-US" sz="1100" dirty="0">
                <a:latin typeface="Arial" panose="020B0604020202020204" pitchFamily="34" charset="0"/>
                <a:cs typeface="Arial" panose="020B0604020202020204" pitchFamily="34" charset="0"/>
              </a:rPr>
              <a:t>Among Blacks/AA:  </a:t>
            </a:r>
            <a:r>
              <a:rPr lang="en-US" sz="1100" b="1" dirty="0">
                <a:solidFill>
                  <a:srgbClr val="7C3E20"/>
                </a:solidFill>
                <a:latin typeface="Arial" panose="020B0604020202020204" pitchFamily="34" charset="0"/>
                <a:cs typeface="Arial" panose="020B0604020202020204" pitchFamily="34" charset="0"/>
              </a:rPr>
              <a:t>75%</a:t>
            </a:r>
          </a:p>
        </p:txBody>
      </p:sp>
    </p:spTree>
    <p:extLst>
      <p:ext uri="{BB962C8B-B14F-4D97-AF65-F5344CB8AC3E}">
        <p14:creationId xmlns:p14="http://schemas.microsoft.com/office/powerpoint/2010/main" val="172364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1600" dirty="0">
                <a:latin typeface="Arial" pitchFamily="34" charset="0"/>
                <a:ea typeface="ヒラギノ角ゴ Pro W3" pitchFamily="125" charset="-128"/>
                <a:cs typeface="Arial" pitchFamily="34" charset="0"/>
              </a:rPr>
              <a:t>Objectives and Research Questions</a:t>
            </a:r>
            <a:endParaRPr lang="en-US" altLang="en-US" sz="1600" i="1" dirty="0">
              <a:latin typeface="Arial" pitchFamily="34" charset="0"/>
              <a:ea typeface="ヒラギノ角ゴ Pro W3" pitchFamily="125" charset="-128"/>
              <a:cs typeface="Arial" pitchFamily="34" charset="0"/>
            </a:endParaRPr>
          </a:p>
        </p:txBody>
      </p:sp>
      <p:sp>
        <p:nvSpPr>
          <p:cNvPr id="1126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fld id="{0CF63AD4-06BE-4C2E-B87B-A27D0BD472D0}" type="slidenum">
              <a:rPr lang="en-US" altLang="en-US" sz="700" smtClean="0"/>
              <a:pPr>
                <a:spcAft>
                  <a:spcPct val="0"/>
                </a:spcAft>
                <a:buFontTx/>
                <a:buNone/>
              </a:pPr>
              <a:t>2</a:t>
            </a:fld>
            <a:endParaRPr lang="en-US" altLang="en-US" sz="700" dirty="0"/>
          </a:p>
        </p:txBody>
      </p:sp>
      <p:sp>
        <p:nvSpPr>
          <p:cNvPr id="6" name="Rectangle 3">
            <a:extLst>
              <a:ext uri="{FF2B5EF4-FFF2-40B4-BE49-F238E27FC236}">
                <a16:creationId xmlns:a16="http://schemas.microsoft.com/office/drawing/2014/main" id="{BE4608C2-78A0-49E5-ABEC-6DA140B26EAF}"/>
              </a:ext>
            </a:extLst>
          </p:cNvPr>
          <p:cNvSpPr>
            <a:spLocks noGrp="1" noChangeArrowheads="1"/>
          </p:cNvSpPr>
          <p:nvPr>
            <p:ph idx="1"/>
          </p:nvPr>
        </p:nvSpPr>
        <p:spPr>
          <a:xfrm>
            <a:off x="581340" y="1183999"/>
            <a:ext cx="7929613" cy="3450369"/>
          </a:xfrm>
        </p:spPr>
        <p:txBody>
          <a:bodyPr/>
          <a:lstStyle/>
          <a:p>
            <a:pPr>
              <a:spcBef>
                <a:spcPts val="600"/>
              </a:spcBef>
              <a:spcAft>
                <a:spcPts val="200"/>
              </a:spcAft>
            </a:pPr>
            <a:r>
              <a:rPr lang="en-US" sz="1200" dirty="0"/>
              <a:t>To provide measures of the following among Greater Rochester Area (GRA) adults:</a:t>
            </a:r>
          </a:p>
          <a:p>
            <a:pPr lvl="1">
              <a:spcBef>
                <a:spcPts val="600"/>
              </a:spcBef>
              <a:spcAft>
                <a:spcPts val="200"/>
              </a:spcAft>
            </a:pPr>
            <a:r>
              <a:rPr lang="en-US" altLang="en-US" sz="1200" dirty="0"/>
              <a:t>Attitudes towards the atmosphere for various groups within GRA.</a:t>
            </a:r>
          </a:p>
          <a:p>
            <a:pPr lvl="1">
              <a:spcBef>
                <a:spcPts val="600"/>
              </a:spcBef>
              <a:spcAft>
                <a:spcPts val="200"/>
              </a:spcAft>
            </a:pPr>
            <a:r>
              <a:rPr lang="en-US" altLang="en-US" sz="1200" dirty="0"/>
              <a:t>Attitudes towards what the future holds for discrimination within GRA.</a:t>
            </a:r>
          </a:p>
          <a:p>
            <a:pPr lvl="1">
              <a:spcBef>
                <a:spcPts val="600"/>
              </a:spcBef>
              <a:spcAft>
                <a:spcPts val="200"/>
              </a:spcAft>
            </a:pPr>
            <a:r>
              <a:rPr lang="en-US" altLang="en-US" sz="1200" dirty="0"/>
              <a:t>Measures of victimization and perpetration of discriminatory actions.</a:t>
            </a:r>
          </a:p>
          <a:p>
            <a:pPr lvl="1">
              <a:spcBef>
                <a:spcPts val="600"/>
              </a:spcBef>
              <a:spcAft>
                <a:spcPts val="200"/>
              </a:spcAft>
            </a:pPr>
            <a:r>
              <a:rPr lang="en-US" altLang="en-US" sz="1200" dirty="0"/>
              <a:t>Measures of positive steps area residents may be taking to effect change.</a:t>
            </a:r>
          </a:p>
          <a:p>
            <a:pPr>
              <a:spcBef>
                <a:spcPts val="600"/>
              </a:spcBef>
              <a:spcAft>
                <a:spcPts val="200"/>
              </a:spcAft>
            </a:pPr>
            <a:r>
              <a:rPr lang="en-US" altLang="en-US" sz="1200" dirty="0"/>
              <a:t>To provide guidance to the Levine Center as to where to focus future efforts.</a:t>
            </a:r>
          </a:p>
          <a:p>
            <a:pPr>
              <a:spcBef>
                <a:spcPts val="600"/>
              </a:spcBef>
              <a:spcAft>
                <a:spcPts val="200"/>
              </a:spcAft>
            </a:pPr>
            <a:r>
              <a:rPr lang="en-US" altLang="en-US" sz="1200" dirty="0"/>
              <a:t>To provide benchmarks, by which to measure future progress on these issues.		</a:t>
            </a:r>
          </a:p>
          <a:p>
            <a:pPr marL="461962" lvl="1" indent="-228600">
              <a:spcBef>
                <a:spcPts val="600"/>
              </a:spcBef>
              <a:spcAft>
                <a:spcPts val="200"/>
              </a:spcAft>
              <a:buFont typeface="+mj-lt"/>
              <a:buAutoNum type="arabicPeriod"/>
            </a:pPr>
            <a:endParaRPr lang="en-US" altLang="en-US" sz="1200" dirty="0"/>
          </a:p>
          <a:p>
            <a:pPr>
              <a:spcBef>
                <a:spcPts val="600"/>
              </a:spcBef>
              <a:spcAft>
                <a:spcPts val="200"/>
              </a:spcAft>
            </a:pPr>
            <a:endParaRPr lang="en-US" altLang="en-US" sz="1200" dirty="0"/>
          </a:p>
          <a:p>
            <a:pPr>
              <a:spcBef>
                <a:spcPts val="600"/>
              </a:spcBef>
              <a:spcAft>
                <a:spcPts val="200"/>
              </a:spcAft>
            </a:pPr>
            <a:endParaRPr lang="en-US" altLang="en-US" sz="1200" dirty="0"/>
          </a:p>
          <a:p>
            <a:pPr>
              <a:spcBef>
                <a:spcPts val="600"/>
              </a:spcBef>
              <a:spcAft>
                <a:spcPts val="200"/>
              </a:spcAft>
            </a:pPr>
            <a:endParaRPr lang="en-US" altLang="en-US" sz="1200" dirty="0"/>
          </a:p>
          <a:p>
            <a:pPr>
              <a:spcBef>
                <a:spcPts val="600"/>
              </a:spcBef>
              <a:spcAft>
                <a:spcPts val="200"/>
              </a:spcAft>
            </a:pPr>
            <a:endParaRPr lang="en-US" altLang="en-US" sz="1200" dirty="0"/>
          </a:p>
        </p:txBody>
      </p:sp>
    </p:spTree>
    <p:extLst>
      <p:ext uri="{BB962C8B-B14F-4D97-AF65-F5344CB8AC3E}">
        <p14:creationId xmlns:p14="http://schemas.microsoft.com/office/powerpoint/2010/main" val="28362692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29</a:t>
            </a:fld>
            <a:endParaRPr lang="en-US" altLang="en-US" dirty="0">
              <a:latin typeface="Arial" pitchFamily="34" charset="0"/>
            </a:endParaRPr>
          </a:p>
        </p:txBody>
      </p:sp>
      <p:sp>
        <p:nvSpPr>
          <p:cNvPr id="17" name="Text Box 3"/>
          <p:cNvSpPr txBox="1">
            <a:spLocks noChangeArrowheads="1"/>
          </p:cNvSpPr>
          <p:nvPr/>
        </p:nvSpPr>
        <p:spPr bwMode="auto">
          <a:xfrm>
            <a:off x="0" y="1132735"/>
            <a:ext cx="89594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do you agree or disagree with the following statements?</a:t>
            </a:r>
          </a:p>
        </p:txBody>
      </p:sp>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Area residents feel that racism has both personal and structural elements</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Q235 Adults (18+) living  in Greater Rochester (n=569)</a:t>
            </a:r>
          </a:p>
        </p:txBody>
      </p:sp>
      <p:graphicFrame>
        <p:nvGraphicFramePr>
          <p:cNvPr id="6" name="Table 6">
            <a:extLst>
              <a:ext uri="{FF2B5EF4-FFF2-40B4-BE49-F238E27FC236}">
                <a16:creationId xmlns:a16="http://schemas.microsoft.com/office/drawing/2014/main" id="{93196D99-2EF5-4C54-B486-8EE642CD3963}"/>
              </a:ext>
            </a:extLst>
          </p:cNvPr>
          <p:cNvGraphicFramePr>
            <a:graphicFrameLocks noGrp="1"/>
          </p:cNvGraphicFramePr>
          <p:nvPr>
            <p:extLst>
              <p:ext uri="{D42A27DB-BD31-4B8C-83A1-F6EECF244321}">
                <p14:modId xmlns:p14="http://schemas.microsoft.com/office/powerpoint/2010/main" val="2264043364"/>
              </p:ext>
            </p:extLst>
          </p:nvPr>
        </p:nvGraphicFramePr>
        <p:xfrm>
          <a:off x="899409" y="1802199"/>
          <a:ext cx="7779895" cy="2636520"/>
        </p:xfrm>
        <a:graphic>
          <a:graphicData uri="http://schemas.openxmlformats.org/drawingml/2006/table">
            <a:tbl>
              <a:tblPr firstRow="1" bandRow="1">
                <a:tableStyleId>{5C22544A-7EE6-4342-B048-85BDC9FD1C3A}</a:tableStyleId>
              </a:tblPr>
              <a:tblGrid>
                <a:gridCol w="2083633">
                  <a:extLst>
                    <a:ext uri="{9D8B030D-6E8A-4147-A177-3AD203B41FA5}">
                      <a16:colId xmlns:a16="http://schemas.microsoft.com/office/drawing/2014/main" val="2324410980"/>
                    </a:ext>
                  </a:extLst>
                </a:gridCol>
                <a:gridCol w="1898754">
                  <a:extLst>
                    <a:ext uri="{9D8B030D-6E8A-4147-A177-3AD203B41FA5}">
                      <a16:colId xmlns:a16="http://schemas.microsoft.com/office/drawing/2014/main" val="3280614182"/>
                    </a:ext>
                  </a:extLst>
                </a:gridCol>
                <a:gridCol w="1898754">
                  <a:extLst>
                    <a:ext uri="{9D8B030D-6E8A-4147-A177-3AD203B41FA5}">
                      <a16:colId xmlns:a16="http://schemas.microsoft.com/office/drawing/2014/main" val="1943621392"/>
                    </a:ext>
                  </a:extLst>
                </a:gridCol>
                <a:gridCol w="1898754">
                  <a:extLst>
                    <a:ext uri="{9D8B030D-6E8A-4147-A177-3AD203B41FA5}">
                      <a16:colId xmlns:a16="http://schemas.microsoft.com/office/drawing/2014/main" val="2824764785"/>
                    </a:ext>
                  </a:extLst>
                </a:gridCol>
              </a:tblGrid>
              <a:tr h="199524">
                <a:tc>
                  <a:txBody>
                    <a:bodyPr/>
                    <a:lstStyle/>
                    <a:p>
                      <a:r>
                        <a:rPr lang="en-US" sz="1000" b="1" dirty="0">
                          <a:solidFill>
                            <a:schemeClr val="tx1"/>
                          </a:solidFill>
                          <a:latin typeface="Arial" panose="020B0604020202020204" pitchFamily="34" charset="0"/>
                          <a:cs typeface="Arial" panose="020B0604020202020204" pitchFamily="34" charset="0"/>
                        </a:rPr>
                        <a:t>%</a:t>
                      </a:r>
                      <a:r>
                        <a:rPr lang="en-US" sz="1000" b="1" dirty="0">
                          <a:latin typeface="Arial" panose="020B0604020202020204" pitchFamily="34" charset="0"/>
                          <a:cs typeface="Arial" panose="020B0604020202020204" pitchFamily="34" charset="0"/>
                        </a:rPr>
                        <a:t> </a:t>
                      </a:r>
                      <a:r>
                        <a:rPr lang="en-US" sz="1000" b="1" dirty="0">
                          <a:solidFill>
                            <a:schemeClr val="tx1"/>
                          </a:solidFill>
                          <a:latin typeface="Arial" panose="020B0604020202020204" pitchFamily="34" charset="0"/>
                          <a:cs typeface="Arial" panose="020B0604020202020204" pitchFamily="34" charset="0"/>
                        </a:rPr>
                        <a:t>Also Strongly Agree / Agreeing with:</a:t>
                      </a:r>
                    </a:p>
                  </a:txBody>
                  <a:tcPr anchor="b">
                    <a:lnT w="12700" cap="flat" cmpd="sng" algn="ctr">
                      <a:noFill/>
                      <a:prstDash val="solid"/>
                      <a:round/>
                      <a:headEnd type="none" w="med" len="med"/>
                      <a:tailEnd type="none" w="med" len="med"/>
                    </a:lnT>
                    <a:solidFill>
                      <a:schemeClr val="bg1"/>
                    </a:solidFill>
                  </a:tcPr>
                </a:tc>
                <a:tc>
                  <a:txBody>
                    <a:bodyPr/>
                    <a:lstStyle/>
                    <a:p>
                      <a:pPr algn="ctr"/>
                      <a:r>
                        <a:rPr lang="en-US" sz="1000" dirty="0">
                          <a:latin typeface="Arial" panose="020B0604020202020204" pitchFamily="34" charset="0"/>
                          <a:cs typeface="Arial" panose="020B0604020202020204" pitchFamily="34" charset="0"/>
                        </a:rPr>
                        <a:t>Racism is personal - the product of one individual discriminating against another</a:t>
                      </a:r>
                    </a:p>
                  </a:txBody>
                  <a:tcPr anchor="b">
                    <a:lnT w="12700" cap="flat" cmpd="sng" algn="ctr">
                      <a:noFill/>
                      <a:prstDash val="solid"/>
                      <a:round/>
                      <a:headEnd type="none" w="med" len="med"/>
                      <a:tailEnd type="none" w="med" len="med"/>
                    </a:lnT>
                    <a:solidFill>
                      <a:srgbClr val="12567C"/>
                    </a:solidFill>
                  </a:tcPr>
                </a:tc>
                <a:tc>
                  <a:txBody>
                    <a:bodyPr/>
                    <a:lstStyle/>
                    <a:p>
                      <a:pPr algn="ctr"/>
                      <a:r>
                        <a:rPr lang="en-US" sz="1000" dirty="0">
                          <a:latin typeface="Arial" panose="020B0604020202020204" pitchFamily="34" charset="0"/>
                          <a:cs typeface="Arial" panose="020B0604020202020204" pitchFamily="34" charset="0"/>
                        </a:rPr>
                        <a:t>Racism is systemic - a force that continues to harm people of color, regardless of how particular individuals treat them</a:t>
                      </a:r>
                    </a:p>
                  </a:txBody>
                  <a:tcPr anchor="b">
                    <a:lnT w="12700" cap="flat" cmpd="sng" algn="ctr">
                      <a:noFill/>
                      <a:prstDash val="solid"/>
                      <a:round/>
                      <a:headEnd type="none" w="med" len="med"/>
                      <a:tailEnd type="none" w="med" len="med"/>
                    </a:lnT>
                    <a:solidFill>
                      <a:schemeClr val="accent2"/>
                    </a:solidFill>
                  </a:tcPr>
                </a:tc>
                <a:tc>
                  <a:txBody>
                    <a:bodyPr/>
                    <a:lstStyle/>
                    <a:p>
                      <a:pPr algn="ctr"/>
                      <a:r>
                        <a:rPr lang="en-US" sz="1000" dirty="0">
                          <a:latin typeface="Arial" panose="020B0604020202020204" pitchFamily="34" charset="0"/>
                          <a:cs typeface="Arial" panose="020B0604020202020204" pitchFamily="34" charset="0"/>
                        </a:rPr>
                        <a:t>Racism is not merely the product of individual bias or prejudice, but also something embedded in legal systems and policies</a:t>
                      </a:r>
                    </a:p>
                  </a:txBody>
                  <a:tcPr anchor="b">
                    <a:lnT w="12700" cap="flat" cmpd="sng" algn="ctr">
                      <a:noFill/>
                      <a:prstDash val="solid"/>
                      <a:round/>
                      <a:headEnd type="none" w="med" len="med"/>
                      <a:tailEnd type="none" w="med" len="med"/>
                    </a:lnT>
                    <a:solidFill>
                      <a:srgbClr val="7C3E20"/>
                    </a:solidFill>
                  </a:tcPr>
                </a:tc>
                <a:extLst>
                  <a:ext uri="{0D108BD9-81ED-4DB2-BD59-A6C34878D82A}">
                    <a16:rowId xmlns:a16="http://schemas.microsoft.com/office/drawing/2014/main" val="3961753338"/>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Racism is personal - the product of one individual discriminating against another</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anchor="ctr">
                    <a:solidFill>
                      <a:schemeClr val="bg2">
                        <a:lumMod val="90000"/>
                      </a:schemeClr>
                    </a:solidFill>
                  </a:tcPr>
                </a:tc>
                <a:extLst>
                  <a:ext uri="{0D108BD9-81ED-4DB2-BD59-A6C34878D82A}">
                    <a16:rowId xmlns:a16="http://schemas.microsoft.com/office/drawing/2014/main" val="4163815978"/>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Racism is systemic - a force that continues to harm people of color, regardless of how particular individuals treat them</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82%</a:t>
                      </a:r>
                    </a:p>
                  </a:txBody>
                  <a:tcPr anchor="ctr">
                    <a:solidFill>
                      <a:schemeClr val="bg2">
                        <a:lumMod val="90000"/>
                      </a:schemeClr>
                    </a:solidFill>
                  </a:tcPr>
                </a:tc>
                <a:extLst>
                  <a:ext uri="{0D108BD9-81ED-4DB2-BD59-A6C34878D82A}">
                    <a16:rowId xmlns:a16="http://schemas.microsoft.com/office/drawing/2014/main" val="4036938283"/>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Racism is not merely the product of individual bias or prejudice, but also something embedded in legal systems and policies</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anchor="ctr">
                    <a:solidFill>
                      <a:schemeClr val="bg2">
                        <a:lumMod val="90000"/>
                      </a:schemeClr>
                    </a:solidFill>
                  </a:tcPr>
                </a:tc>
                <a:extLst>
                  <a:ext uri="{0D108BD9-81ED-4DB2-BD59-A6C34878D82A}">
                    <a16:rowId xmlns:a16="http://schemas.microsoft.com/office/drawing/2014/main" val="4018925064"/>
                  </a:ext>
                </a:extLst>
              </a:tr>
            </a:tbl>
          </a:graphicData>
        </a:graphic>
      </p:graphicFrame>
      <p:sp>
        <p:nvSpPr>
          <p:cNvPr id="7" name="TextBox 6">
            <a:extLst>
              <a:ext uri="{FF2B5EF4-FFF2-40B4-BE49-F238E27FC236}">
                <a16:creationId xmlns:a16="http://schemas.microsoft.com/office/drawing/2014/main" id="{104938F9-4C67-43A7-A503-6D6B91F530F0}"/>
              </a:ext>
            </a:extLst>
          </p:cNvPr>
          <p:cNvSpPr txBox="1"/>
          <p:nvPr/>
        </p:nvSpPr>
        <p:spPr>
          <a:xfrm>
            <a:off x="3812277" y="1474238"/>
            <a:ext cx="2656305"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 Strongly Agree / Agreeing with:</a:t>
            </a:r>
          </a:p>
        </p:txBody>
      </p:sp>
      <p:sp>
        <p:nvSpPr>
          <p:cNvPr id="9" name="TextBox 8">
            <a:extLst>
              <a:ext uri="{FF2B5EF4-FFF2-40B4-BE49-F238E27FC236}">
                <a16:creationId xmlns:a16="http://schemas.microsoft.com/office/drawing/2014/main" id="{8506B6CA-2871-48F3-BC99-69E0E2106423}"/>
              </a:ext>
            </a:extLst>
          </p:cNvPr>
          <p:cNvSpPr txBox="1"/>
          <p:nvPr/>
        </p:nvSpPr>
        <p:spPr>
          <a:xfrm>
            <a:off x="2771911" y="4501461"/>
            <a:ext cx="4221027" cy="400110"/>
          </a:xfrm>
          <a:prstGeom prst="rect">
            <a:avLst/>
          </a:prstGeom>
          <a:noFill/>
        </p:spPr>
        <p:txBody>
          <a:bodyPr wrap="none" rtlCol="0">
            <a:spAutoFit/>
          </a:bodyPr>
          <a:lstStyle/>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27% Strongly Agree / Agreed with all 3 statements</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14% did not Strongly Agree / Agree with any of the 3 statements</a:t>
            </a:r>
          </a:p>
        </p:txBody>
      </p:sp>
      <p:sp>
        <p:nvSpPr>
          <p:cNvPr id="2" name="Oval 1">
            <a:extLst>
              <a:ext uri="{FF2B5EF4-FFF2-40B4-BE49-F238E27FC236}">
                <a16:creationId xmlns:a16="http://schemas.microsoft.com/office/drawing/2014/main" id="{3EA0C839-F586-42CC-81D7-087FCB5FFC5B}"/>
              </a:ext>
            </a:extLst>
          </p:cNvPr>
          <p:cNvSpPr/>
          <p:nvPr/>
        </p:nvSpPr>
        <p:spPr>
          <a:xfrm>
            <a:off x="5469147" y="3898040"/>
            <a:ext cx="707366" cy="422695"/>
          </a:xfrm>
          <a:prstGeom prst="ellipse">
            <a:avLst/>
          </a:prstGeom>
          <a:noFill/>
          <a:ln w="28575">
            <a:solidFill>
              <a:srgbClr val="7C3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64CD7A4-908F-4949-8FD5-9A0DAE293623}"/>
              </a:ext>
            </a:extLst>
          </p:cNvPr>
          <p:cNvSpPr/>
          <p:nvPr/>
        </p:nvSpPr>
        <p:spPr>
          <a:xfrm>
            <a:off x="7338203" y="3274069"/>
            <a:ext cx="707366" cy="422695"/>
          </a:xfrm>
          <a:prstGeom prst="ellipse">
            <a:avLst/>
          </a:prstGeom>
          <a:noFill/>
          <a:ln w="28575">
            <a:solidFill>
              <a:srgbClr val="7C3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114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30</a:t>
            </a:fld>
            <a:endParaRPr lang="en-US" altLang="en-US" dirty="0">
              <a:latin typeface="Arial" pitchFamily="34" charset="0"/>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2027412195"/>
              </p:ext>
            </p:extLst>
          </p:nvPr>
        </p:nvGraphicFramePr>
        <p:xfrm>
          <a:off x="1958196" y="1940944"/>
          <a:ext cx="5469147" cy="263105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3"/>
          <p:cNvSpPr txBox="1">
            <a:spLocks noChangeArrowheads="1"/>
          </p:cNvSpPr>
          <p:nvPr/>
        </p:nvSpPr>
        <p:spPr bwMode="auto">
          <a:xfrm>
            <a:off x="858544" y="1100170"/>
            <a:ext cx="742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students in Greater Rochester area school districts should be taught this concept:</a:t>
            </a:r>
          </a:p>
          <a:p>
            <a:pPr algn="ctr" eaLnBrk="1" hangingPunct="1">
              <a:spcAft>
                <a:spcPct val="0"/>
              </a:spcAft>
              <a:buFontTx/>
              <a:buNone/>
            </a:pPr>
            <a:endParaRPr lang="en-US" altLang="en-US" sz="1200" b="1" dirty="0">
              <a:solidFill>
                <a:srgbClr val="000000"/>
              </a:solidFill>
            </a:endParaRPr>
          </a:p>
          <a:p>
            <a:pPr algn="ctr" eaLnBrk="1" hangingPunct="1">
              <a:spcAft>
                <a:spcPct val="0"/>
              </a:spcAft>
              <a:buFontTx/>
              <a:buNone/>
            </a:pPr>
            <a:r>
              <a:rPr lang="en-US" altLang="en-US" sz="1200" b="1" i="1" dirty="0">
                <a:solidFill>
                  <a:srgbClr val="7C3E20"/>
                </a:solidFill>
              </a:rPr>
              <a:t>Racism is not merely the product of individual bias or prejudice, </a:t>
            </a:r>
          </a:p>
          <a:p>
            <a:pPr algn="ctr" eaLnBrk="1" hangingPunct="1">
              <a:spcAft>
                <a:spcPct val="0"/>
              </a:spcAft>
              <a:buFontTx/>
              <a:buNone/>
            </a:pPr>
            <a:r>
              <a:rPr lang="en-US" altLang="en-US" sz="1200" b="1" i="1" dirty="0">
                <a:solidFill>
                  <a:srgbClr val="7C3E20"/>
                </a:solidFill>
              </a:rPr>
              <a:t>but also something embedded in legal systems and policies.</a:t>
            </a: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814189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Area residents are not in agreement as to whether structural racism should </a:t>
            </a:r>
          </a:p>
          <a:p>
            <a:pPr eaLnBrk="1" hangingPunct="1"/>
            <a:r>
              <a:rPr lang="en-US" sz="1600" dirty="0"/>
              <a:t>be taught in area schools, but more feel it should be than it shouldn’t be</a:t>
            </a:r>
            <a:endParaRPr lang="en-US" sz="1200" i="1" dirty="0"/>
          </a:p>
        </p:txBody>
      </p:sp>
      <p:sp>
        <p:nvSpPr>
          <p:cNvPr id="19" name="Text Box 5">
            <a:extLst>
              <a:ext uri="{FF2B5EF4-FFF2-40B4-BE49-F238E27FC236}">
                <a16:creationId xmlns:a16="http://schemas.microsoft.com/office/drawing/2014/main" id="{B33F3111-77FB-4CC2-861F-34AB75A79055}"/>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Q240 Adults (18+) living  in Greater Rochester (n=569)</a:t>
            </a:r>
          </a:p>
        </p:txBody>
      </p:sp>
      <p:sp>
        <p:nvSpPr>
          <p:cNvPr id="2" name="TextBox 1">
            <a:extLst>
              <a:ext uri="{FF2B5EF4-FFF2-40B4-BE49-F238E27FC236}">
                <a16:creationId xmlns:a16="http://schemas.microsoft.com/office/drawing/2014/main" id="{6BC5AE01-3C78-4209-BC38-5FEB3B216AEE}"/>
              </a:ext>
            </a:extLst>
          </p:cNvPr>
          <p:cNvSpPr txBox="1"/>
          <p:nvPr/>
        </p:nvSpPr>
        <p:spPr>
          <a:xfrm>
            <a:off x="6530195" y="2901966"/>
            <a:ext cx="1867417" cy="1231106"/>
          </a:xfrm>
          <a:prstGeom prst="rect">
            <a:avLst/>
          </a:prstGeom>
          <a:solidFill>
            <a:schemeClr val="bg1">
              <a:lumMod val="85000"/>
            </a:schemeClr>
          </a:solidFill>
        </p:spPr>
        <p:txBody>
          <a:bodyPr wrap="square" rtlCol="0">
            <a:spAutoFit/>
          </a:bodyPr>
          <a:lstStyle/>
          <a:p>
            <a:pPr algn="ctr"/>
            <a:r>
              <a:rPr lang="en-US" sz="1200" b="1" dirty="0">
                <a:solidFill>
                  <a:srgbClr val="7C3E20"/>
                </a:solidFill>
                <a:latin typeface="Arial" panose="020B0604020202020204" pitchFamily="34" charset="0"/>
                <a:cs typeface="Arial" panose="020B0604020202020204" pitchFamily="34" charset="0"/>
              </a:rPr>
              <a:t>53% </a:t>
            </a:r>
            <a:r>
              <a:rPr lang="en-US" sz="1200" dirty="0">
                <a:latin typeface="Arial" panose="020B0604020202020204" pitchFamily="34" charset="0"/>
                <a:cs typeface="Arial" panose="020B0604020202020204" pitchFamily="34" charset="0"/>
              </a:rPr>
              <a:t>definitely/probably should be taught</a:t>
            </a:r>
          </a:p>
          <a:p>
            <a:endParaRPr lang="en-US" sz="1000" i="1" dirty="0">
              <a:latin typeface="Arial" panose="020B0604020202020204" pitchFamily="34" charset="0"/>
              <a:cs typeface="Arial" panose="020B0604020202020204" pitchFamily="34" charset="0"/>
            </a:endParaRPr>
          </a:p>
          <a:p>
            <a:pPr algn="ctr"/>
            <a:r>
              <a:rPr lang="en-US" sz="1000" i="1" dirty="0">
                <a:latin typeface="Arial" panose="020B0604020202020204" pitchFamily="34" charset="0"/>
                <a:cs typeface="Arial" panose="020B0604020202020204" pitchFamily="34" charset="0"/>
              </a:rPr>
              <a:t>Nationally, a recent YouGov/Yahoo poll found that </a:t>
            </a:r>
            <a:r>
              <a:rPr lang="en-US" sz="1000" b="1" i="1" dirty="0">
                <a:latin typeface="Arial" panose="020B0604020202020204" pitchFamily="34" charset="0"/>
                <a:cs typeface="Arial" panose="020B0604020202020204" pitchFamily="34" charset="0"/>
              </a:rPr>
              <a:t>54% </a:t>
            </a:r>
            <a:r>
              <a:rPr lang="en-US" sz="1000" i="1" dirty="0">
                <a:latin typeface="Arial" panose="020B0604020202020204" pitchFamily="34" charset="0"/>
                <a:cs typeface="Arial" panose="020B0604020202020204" pitchFamily="34" charset="0"/>
              </a:rPr>
              <a:t>felt this should definitely/probably be taught.</a:t>
            </a:r>
          </a:p>
        </p:txBody>
      </p:sp>
    </p:spTree>
    <p:extLst>
      <p:ext uri="{BB962C8B-B14F-4D97-AF65-F5344CB8AC3E}">
        <p14:creationId xmlns:p14="http://schemas.microsoft.com/office/powerpoint/2010/main" val="194311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31</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Black/African-American residents are highly likely to feel that structural racism should be taught in schools</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1262727216"/>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7EB2E4B2-3C4E-4C7C-A4D5-EA5CA6CB7B98}"/>
              </a:ext>
            </a:extLst>
          </p:cNvPr>
          <p:cNvSpPr txBox="1">
            <a:spLocks noChangeArrowheads="1"/>
          </p:cNvSpPr>
          <p:nvPr/>
        </p:nvSpPr>
        <p:spPr bwMode="auto">
          <a:xfrm>
            <a:off x="858544" y="1085656"/>
            <a:ext cx="742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students in Greater Rochester area school districts should be taught this concept:</a:t>
            </a:r>
          </a:p>
          <a:p>
            <a:pPr algn="ctr" eaLnBrk="1" hangingPunct="1">
              <a:spcAft>
                <a:spcPct val="0"/>
              </a:spcAft>
              <a:buFontTx/>
              <a:buNone/>
            </a:pPr>
            <a:endParaRPr lang="en-US" altLang="en-US" sz="1200" b="1" dirty="0">
              <a:solidFill>
                <a:srgbClr val="000000"/>
              </a:solidFill>
            </a:endParaRPr>
          </a:p>
          <a:p>
            <a:pPr algn="ctr" eaLnBrk="1" hangingPunct="1">
              <a:spcAft>
                <a:spcPct val="0"/>
              </a:spcAft>
              <a:buFontTx/>
              <a:buNone/>
            </a:pPr>
            <a:r>
              <a:rPr lang="en-US" altLang="en-US" sz="1200" b="1" i="1" dirty="0">
                <a:solidFill>
                  <a:srgbClr val="7C3E20"/>
                </a:solidFill>
              </a:rPr>
              <a:t>Racism is not merely the product of individual bias or prejudice, </a:t>
            </a:r>
          </a:p>
          <a:p>
            <a:pPr algn="ctr" eaLnBrk="1" hangingPunct="1">
              <a:spcAft>
                <a:spcPct val="0"/>
              </a:spcAft>
              <a:buFontTx/>
              <a:buNone/>
            </a:pPr>
            <a:r>
              <a:rPr lang="en-US" altLang="en-US" sz="1200" b="1" i="1" dirty="0">
                <a:solidFill>
                  <a:srgbClr val="7C3E20"/>
                </a:solidFill>
              </a:rPr>
              <a:t>but also something embedded in legal systems and policies.</a:t>
            </a:r>
          </a:p>
        </p:txBody>
      </p:sp>
      <p:sp>
        <p:nvSpPr>
          <p:cNvPr id="13" name="Text Box 5">
            <a:extLst>
              <a:ext uri="{FF2B5EF4-FFF2-40B4-BE49-F238E27FC236}">
                <a16:creationId xmlns:a16="http://schemas.microsoft.com/office/drawing/2014/main" id="{52236083-20D1-4124-B097-AE1F9A33A83E}"/>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Q240 Adults (18+) living  in Greater Rochester (n=varies by subgroup)</a:t>
            </a:r>
          </a:p>
        </p:txBody>
      </p:sp>
    </p:spTree>
    <p:extLst>
      <p:ext uri="{BB962C8B-B14F-4D97-AF65-F5344CB8AC3E}">
        <p14:creationId xmlns:p14="http://schemas.microsoft.com/office/powerpoint/2010/main" val="244265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32</a:t>
            </a:fld>
            <a:endParaRPr lang="en-US" altLang="en-US" dirty="0">
              <a:latin typeface="Arial" pitchFamily="34" charset="0"/>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3827151215"/>
              </p:ext>
            </p:extLst>
          </p:nvPr>
        </p:nvGraphicFramePr>
        <p:xfrm>
          <a:off x="1147313" y="1837238"/>
          <a:ext cx="6418053" cy="285553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3"/>
          <p:cNvSpPr txBox="1">
            <a:spLocks noChangeArrowheads="1"/>
          </p:cNvSpPr>
          <p:nvPr/>
        </p:nvSpPr>
        <p:spPr bwMode="auto">
          <a:xfrm>
            <a:off x="858544" y="1042526"/>
            <a:ext cx="742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students in Greater Rochester area school districts should be taught this concept:</a:t>
            </a:r>
          </a:p>
          <a:p>
            <a:pPr algn="ctr" eaLnBrk="1" hangingPunct="1">
              <a:spcAft>
                <a:spcPct val="0"/>
              </a:spcAft>
              <a:buFontTx/>
              <a:buNone/>
            </a:pPr>
            <a:endParaRPr lang="en-US" altLang="en-US" sz="1200" b="1" dirty="0">
              <a:solidFill>
                <a:srgbClr val="000000"/>
              </a:solidFill>
            </a:endParaRPr>
          </a:p>
          <a:p>
            <a:pPr algn="ctr" eaLnBrk="1" hangingPunct="1">
              <a:spcAft>
                <a:spcPct val="0"/>
              </a:spcAft>
              <a:buFontTx/>
              <a:buNone/>
            </a:pPr>
            <a:r>
              <a:rPr lang="en-US" altLang="en-US" sz="1200" b="1" i="1" dirty="0">
                <a:solidFill>
                  <a:srgbClr val="7C3E20"/>
                </a:solidFill>
              </a:rPr>
              <a:t>Racism is not merely the product of individual bias or prejudice, </a:t>
            </a:r>
          </a:p>
          <a:p>
            <a:pPr algn="ctr" eaLnBrk="1" hangingPunct="1">
              <a:spcAft>
                <a:spcPct val="0"/>
              </a:spcAft>
              <a:buFontTx/>
              <a:buNone/>
            </a:pPr>
            <a:r>
              <a:rPr lang="en-US" altLang="en-US" sz="1200" b="1" i="1" dirty="0">
                <a:solidFill>
                  <a:srgbClr val="7C3E20"/>
                </a:solidFill>
              </a:rPr>
              <a:t>but also something embedded in legal systems and policies.</a:t>
            </a: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5" y="220576"/>
            <a:ext cx="6737224" cy="5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Younger residents are far more likely than older residents to feel that structural racism should be taught in schools  </a:t>
            </a:r>
            <a:endParaRPr lang="en-US" sz="1200" i="1" dirty="0"/>
          </a:p>
        </p:txBody>
      </p:sp>
      <p:sp>
        <p:nvSpPr>
          <p:cNvPr id="19" name="Text Box 5">
            <a:extLst>
              <a:ext uri="{FF2B5EF4-FFF2-40B4-BE49-F238E27FC236}">
                <a16:creationId xmlns:a16="http://schemas.microsoft.com/office/drawing/2014/main" id="{B33F3111-77FB-4CC2-861F-34AB75A79055}"/>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Q240 Adults (18+) living  in Greater Rochester (n=569)</a:t>
            </a:r>
          </a:p>
        </p:txBody>
      </p:sp>
    </p:spTree>
    <p:extLst>
      <p:ext uri="{BB962C8B-B14F-4D97-AF65-F5344CB8AC3E}">
        <p14:creationId xmlns:p14="http://schemas.microsoft.com/office/powerpoint/2010/main" val="315000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33</a:t>
            </a:fld>
            <a:endParaRPr lang="en-US" altLang="en-US" dirty="0">
              <a:latin typeface="Arial" pitchFamily="34" charset="0"/>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2178083762"/>
              </p:ext>
            </p:extLst>
          </p:nvPr>
        </p:nvGraphicFramePr>
        <p:xfrm>
          <a:off x="1147313" y="1837238"/>
          <a:ext cx="6418053" cy="285553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3"/>
          <p:cNvSpPr txBox="1">
            <a:spLocks noChangeArrowheads="1"/>
          </p:cNvSpPr>
          <p:nvPr/>
        </p:nvSpPr>
        <p:spPr bwMode="auto">
          <a:xfrm>
            <a:off x="858544" y="1020755"/>
            <a:ext cx="742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students in Greater Rochester area school districts should be taught this concept:</a:t>
            </a:r>
          </a:p>
          <a:p>
            <a:pPr algn="ctr" eaLnBrk="1" hangingPunct="1">
              <a:spcAft>
                <a:spcPct val="0"/>
              </a:spcAft>
              <a:buFontTx/>
              <a:buNone/>
            </a:pPr>
            <a:endParaRPr lang="en-US" altLang="en-US" sz="1200" b="1" dirty="0">
              <a:solidFill>
                <a:srgbClr val="000000"/>
              </a:solidFill>
            </a:endParaRPr>
          </a:p>
          <a:p>
            <a:pPr algn="ctr" eaLnBrk="1" hangingPunct="1">
              <a:spcAft>
                <a:spcPct val="0"/>
              </a:spcAft>
              <a:buFontTx/>
              <a:buNone/>
            </a:pPr>
            <a:r>
              <a:rPr lang="en-US" altLang="en-US" sz="1200" b="1" i="1" dirty="0">
                <a:solidFill>
                  <a:srgbClr val="7C3E20"/>
                </a:solidFill>
              </a:rPr>
              <a:t>Racism is not merely the product of individual bias or prejudice, </a:t>
            </a:r>
          </a:p>
          <a:p>
            <a:pPr algn="ctr" eaLnBrk="1" hangingPunct="1">
              <a:spcAft>
                <a:spcPct val="0"/>
              </a:spcAft>
              <a:buFontTx/>
              <a:buNone/>
            </a:pPr>
            <a:r>
              <a:rPr lang="en-US" altLang="en-US" sz="1200" b="1" i="1" dirty="0">
                <a:solidFill>
                  <a:srgbClr val="7C3E20"/>
                </a:solidFill>
              </a:rPr>
              <a:t>but also something embedded in legal systems and policies.</a:t>
            </a: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5" y="159443"/>
            <a:ext cx="7088514" cy="5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Parents are more likely to agree that structural racism should be taught in schools than non-parents </a:t>
            </a:r>
            <a:endParaRPr lang="en-US" sz="1200" i="1" dirty="0"/>
          </a:p>
        </p:txBody>
      </p:sp>
      <p:sp>
        <p:nvSpPr>
          <p:cNvPr id="19" name="Text Box 5">
            <a:extLst>
              <a:ext uri="{FF2B5EF4-FFF2-40B4-BE49-F238E27FC236}">
                <a16:creationId xmlns:a16="http://schemas.microsoft.com/office/drawing/2014/main" id="{B33F3111-77FB-4CC2-861F-34AB75A79055}"/>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Q240 Adults (18+) living  in Greater Rochester (n=569)</a:t>
            </a:r>
          </a:p>
        </p:txBody>
      </p:sp>
    </p:spTree>
    <p:extLst>
      <p:ext uri="{BB962C8B-B14F-4D97-AF65-F5344CB8AC3E}">
        <p14:creationId xmlns:p14="http://schemas.microsoft.com/office/powerpoint/2010/main" val="33429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34</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Area residents are not in agreement as to whether past or current school curricula properly emphasize the contributions of people of color</a:t>
            </a:r>
            <a:br>
              <a:rPr lang="en-US" sz="1600" dirty="0"/>
            </a:br>
            <a:endParaRPr lang="en-US" sz="1200" i="1" dirty="0"/>
          </a:p>
        </p:txBody>
      </p:sp>
      <p:sp>
        <p:nvSpPr>
          <p:cNvPr id="16" name="Text Box 5"/>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Q245/Q250 Adults (18+) living  in Greater Rochester (n=569)</a:t>
            </a:r>
          </a:p>
        </p:txBody>
      </p:sp>
      <p:sp>
        <p:nvSpPr>
          <p:cNvPr id="17" name="Text Box 3"/>
          <p:cNvSpPr txBox="1">
            <a:spLocks noChangeArrowheads="1"/>
          </p:cNvSpPr>
          <p:nvPr/>
        </p:nvSpPr>
        <p:spPr bwMode="auto">
          <a:xfrm>
            <a:off x="1144929" y="1164062"/>
            <a:ext cx="6854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Which of the following do you agree with most?</a:t>
            </a:r>
          </a:p>
        </p:txBody>
      </p:sp>
      <p:graphicFrame>
        <p:nvGraphicFramePr>
          <p:cNvPr id="11" name="Object 5">
            <a:extLst>
              <a:ext uri="{FF2B5EF4-FFF2-40B4-BE49-F238E27FC236}">
                <a16:creationId xmlns:a16="http://schemas.microsoft.com/office/drawing/2014/main" id="{D9C9D703-6593-4705-9269-626752644031}"/>
              </a:ext>
            </a:extLst>
          </p:cNvPr>
          <p:cNvGraphicFramePr>
            <a:graphicFrameLocks noChangeAspect="1"/>
          </p:cNvGraphicFramePr>
          <p:nvPr>
            <p:extLst>
              <p:ext uri="{D42A27DB-BD31-4B8C-83A1-F6EECF244321}">
                <p14:modId xmlns:p14="http://schemas.microsoft.com/office/powerpoint/2010/main" val="3087300953"/>
              </p:ext>
            </p:extLst>
          </p:nvPr>
        </p:nvGraphicFramePr>
        <p:xfrm>
          <a:off x="1106005" y="1716657"/>
          <a:ext cx="7322189" cy="265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8387BDF5-3348-43DA-B63A-D6691CBD069D}"/>
              </a:ext>
            </a:extLst>
          </p:cNvPr>
          <p:cNvGraphicFramePr>
            <a:graphicFrameLocks noGrp="1"/>
          </p:cNvGraphicFramePr>
          <p:nvPr>
            <p:extLst>
              <p:ext uri="{D42A27DB-BD31-4B8C-83A1-F6EECF244321}">
                <p14:modId xmlns:p14="http://schemas.microsoft.com/office/powerpoint/2010/main" val="2671200909"/>
              </p:ext>
            </p:extLst>
          </p:nvPr>
        </p:nvGraphicFramePr>
        <p:xfrm>
          <a:off x="464695" y="1956892"/>
          <a:ext cx="3347035" cy="2195384"/>
        </p:xfrm>
        <a:graphic>
          <a:graphicData uri="http://schemas.openxmlformats.org/drawingml/2006/table">
            <a:tbl>
              <a:tblPr/>
              <a:tblGrid>
                <a:gridCol w="3347035">
                  <a:extLst>
                    <a:ext uri="{9D8B030D-6E8A-4147-A177-3AD203B41FA5}">
                      <a16:colId xmlns:a16="http://schemas.microsoft.com/office/drawing/2014/main" val="3034578749"/>
                    </a:ext>
                  </a:extLst>
                </a:gridCol>
              </a:tblGrid>
              <a:tr h="548846">
                <a:tc>
                  <a:txBody>
                    <a:bodyPr/>
                    <a:lstStyle/>
                    <a:p>
                      <a:pPr algn="r" fontAlgn="b"/>
                      <a:r>
                        <a:rPr lang="en-US" sz="1000" b="1" i="0" u="none" strike="noStrike" dirty="0">
                          <a:solidFill>
                            <a:srgbClr val="7C3E20"/>
                          </a:solidFill>
                          <a:effectLst/>
                          <a:latin typeface="Arial" panose="020B0604020202020204" pitchFamily="34" charset="0"/>
                          <a:cs typeface="Arial" panose="020B0604020202020204" pitchFamily="34" charset="0"/>
                        </a:rPr>
                        <a:t>Overemphasized</a:t>
                      </a:r>
                      <a:r>
                        <a:rPr lang="en-US" sz="1000" b="1" i="0" u="none" strike="noStrike" dirty="0">
                          <a:solidFill>
                            <a:schemeClr val="tx1">
                              <a:lumMod val="75000"/>
                              <a:lumOff val="25000"/>
                            </a:schemeClr>
                          </a:solidFill>
                          <a:effectLst/>
                          <a:latin typeface="Arial" panose="020B0604020202020204" pitchFamily="34" charset="0"/>
                          <a:cs typeface="Arial" panose="020B0604020202020204" pitchFamily="34" charset="0"/>
                        </a:rPr>
                        <a:t> the contributions of people of color to our nation’s history</a:t>
                      </a:r>
                    </a:p>
                  </a:txBody>
                  <a:tcPr marL="6350" marR="6350" marT="6350" marB="0" anchor="ctr">
                    <a:lnL w="6350" cmpd="sng">
                      <a:noFill/>
                      <a:prstDash val="sysDash"/>
                    </a:lnL>
                    <a:lnR w="6350" cmpd="sng">
                      <a:noFill/>
                      <a:prstDash val="sysDash"/>
                    </a:lnR>
                    <a:lnT w="6350" cmpd="sng">
                      <a:noFill/>
                      <a:prstDash val="sysDash"/>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1089298"/>
                  </a:ext>
                </a:extLst>
              </a:tr>
              <a:tr h="548846">
                <a:tc>
                  <a:txBody>
                    <a:bodyPr/>
                    <a:lstStyle/>
                    <a:p>
                      <a:pPr algn="r" fontAlgn="b"/>
                      <a:r>
                        <a:rPr lang="en-US" sz="10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Provided the right emphasis to the contributions of people of color to our nation’s history</a:t>
                      </a:r>
                    </a:p>
                  </a:txBody>
                  <a:tcPr marL="6350" marR="6350" marT="6350" marB="0" anchor="ctr">
                    <a:lnL w="6350" cmpd="sng">
                      <a:noFill/>
                      <a:prstDash val="sysDash"/>
                    </a:lnL>
                    <a:lnR w="6350" cmpd="sng">
                      <a:noFill/>
                      <a:prstDash val="sysDash"/>
                    </a:lnR>
                    <a:lnT w="6350" cmpd="sng">
                      <a:noFill/>
                      <a:prstDash val="sysDash"/>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542776"/>
                  </a:ext>
                </a:extLst>
              </a:tr>
              <a:tr h="548846">
                <a:tc>
                  <a:txBody>
                    <a:bodyPr/>
                    <a:lstStyle/>
                    <a:p>
                      <a:pPr algn="r" fontAlgn="b"/>
                      <a:r>
                        <a:rPr lang="en-US" sz="1000" b="1" i="0" u="none" strike="noStrike" dirty="0">
                          <a:solidFill>
                            <a:srgbClr val="7C3E20"/>
                          </a:solidFill>
                          <a:effectLst/>
                          <a:latin typeface="Arial" panose="020B0604020202020204" pitchFamily="34" charset="0"/>
                          <a:cs typeface="Arial" panose="020B0604020202020204" pitchFamily="34" charset="0"/>
                        </a:rPr>
                        <a:t>Underemphasized</a:t>
                      </a:r>
                      <a:r>
                        <a:rPr lang="en-US" sz="1000" b="1" i="0" u="none" strike="noStrike" dirty="0">
                          <a:solidFill>
                            <a:schemeClr val="tx1">
                              <a:lumMod val="75000"/>
                              <a:lumOff val="25000"/>
                            </a:schemeClr>
                          </a:solidFill>
                          <a:effectLst/>
                          <a:latin typeface="Arial" panose="020B0604020202020204" pitchFamily="34" charset="0"/>
                          <a:cs typeface="Arial" panose="020B0604020202020204" pitchFamily="34" charset="0"/>
                        </a:rPr>
                        <a:t> the contributions of people of color to our nation’s history</a:t>
                      </a:r>
                    </a:p>
                  </a:txBody>
                  <a:tcPr marL="6350" marR="6350" marT="6350" marB="0" anchor="ctr">
                    <a:lnL w="6350" cmpd="sng">
                      <a:noFill/>
                      <a:prstDash val="sysDash"/>
                    </a:lnL>
                    <a:lnR w="6350" cmpd="sng">
                      <a:noFill/>
                      <a:prstDash val="sysDash"/>
                    </a:lnR>
                    <a:lnT w="6350" cmpd="sng">
                      <a:noFill/>
                      <a:prstDash val="sysDash"/>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6545681"/>
                  </a:ext>
                </a:extLst>
              </a:tr>
              <a:tr h="548846">
                <a:tc>
                  <a:txBody>
                    <a:bodyPr/>
                    <a:lstStyle/>
                    <a:p>
                      <a:pPr algn="r"/>
                      <a:r>
                        <a:rPr lang="en-US" sz="1000" b="1" dirty="0">
                          <a:solidFill>
                            <a:schemeClr val="tx1">
                              <a:lumMod val="75000"/>
                              <a:lumOff val="25000"/>
                            </a:schemeClr>
                          </a:solidFill>
                          <a:latin typeface="Arial" panose="020B0604020202020204" pitchFamily="34" charset="0"/>
                          <a:cs typeface="Arial" panose="020B0604020202020204" pitchFamily="34" charset="0"/>
                        </a:rPr>
                        <a:t>Not sure </a:t>
                      </a:r>
                    </a:p>
                  </a:txBody>
                  <a:tcPr anchor="ctr">
                    <a:lnL w="6350" cmpd="sng">
                      <a:noFill/>
                      <a:prstDash val="sysDash"/>
                    </a:lnL>
                    <a:lnR w="6350" cmpd="sng">
                      <a:noFill/>
                      <a:prstDash val="sysDash"/>
                    </a:lnR>
                    <a:lnT w="6350" cmpd="sng">
                      <a:noFill/>
                      <a:prstDash val="sysDash"/>
                    </a:lnT>
                    <a:lnB w="6350" cmpd="sng">
                      <a:noFill/>
                      <a:prstDash val="sysDash"/>
                    </a:lnB>
                    <a:lnTlToBr w="12700" cmpd="sng">
                      <a:noFill/>
                      <a:prstDash val="solid"/>
                    </a:lnTlToBr>
                    <a:lnBlToTr w="12700" cmpd="sng">
                      <a:noFill/>
                      <a:prstDash val="solid"/>
                    </a:lnBlToTr>
                  </a:tcPr>
                </a:tc>
                <a:extLst>
                  <a:ext uri="{0D108BD9-81ED-4DB2-BD59-A6C34878D82A}">
                    <a16:rowId xmlns:a16="http://schemas.microsoft.com/office/drawing/2014/main" val="2937543564"/>
                  </a:ext>
                </a:extLst>
              </a:tr>
            </a:tbl>
          </a:graphicData>
        </a:graphic>
      </p:graphicFrame>
    </p:spTree>
    <p:extLst>
      <p:ext uri="{BB962C8B-B14F-4D97-AF65-F5344CB8AC3E}">
        <p14:creationId xmlns:p14="http://schemas.microsoft.com/office/powerpoint/2010/main" val="162795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35</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Blacks/African-Americans are likely to feel the education they received, </a:t>
            </a:r>
          </a:p>
          <a:p>
            <a:pPr eaLnBrk="1" hangingPunct="1"/>
            <a:r>
              <a:rPr lang="en-US" sz="1600" dirty="0"/>
              <a:t>as well as the education today’s young people receive, underemphasizes contributions of people of color</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
        <p:nvSpPr>
          <p:cNvPr id="10" name="Text Box 5">
            <a:extLst>
              <a:ext uri="{FF2B5EF4-FFF2-40B4-BE49-F238E27FC236}">
                <a16:creationId xmlns:a16="http://schemas.microsoft.com/office/drawing/2014/main" id="{43CA5D8A-4627-46E5-99F1-1F0C6596BA17}"/>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Q245/Q250 Adults (18+) living  in Greater Rochester (n=varies by subgroup)</a:t>
            </a:r>
          </a:p>
        </p:txBody>
      </p:sp>
      <p:sp>
        <p:nvSpPr>
          <p:cNvPr id="11" name="Text Box 3">
            <a:extLst>
              <a:ext uri="{FF2B5EF4-FFF2-40B4-BE49-F238E27FC236}">
                <a16:creationId xmlns:a16="http://schemas.microsoft.com/office/drawing/2014/main" id="{101C34F6-85E5-4986-9FAE-A71271A42AA1}"/>
              </a:ext>
            </a:extLst>
          </p:cNvPr>
          <p:cNvSpPr txBox="1">
            <a:spLocks noChangeArrowheads="1"/>
          </p:cNvSpPr>
          <p:nvPr/>
        </p:nvSpPr>
        <p:spPr bwMode="auto">
          <a:xfrm>
            <a:off x="1144929" y="1164062"/>
            <a:ext cx="6854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Which of the following do you agree with most?</a:t>
            </a:r>
          </a:p>
        </p:txBody>
      </p:sp>
      <p:graphicFrame>
        <p:nvGraphicFramePr>
          <p:cNvPr id="13" name="Google Shape;952;p9">
            <a:extLst>
              <a:ext uri="{FF2B5EF4-FFF2-40B4-BE49-F238E27FC236}">
                <a16:creationId xmlns:a16="http://schemas.microsoft.com/office/drawing/2014/main" id="{2A4D4DD3-5DC4-428A-8423-9CEC9EEC460A}"/>
              </a:ext>
            </a:extLst>
          </p:cNvPr>
          <p:cNvGraphicFramePr/>
          <p:nvPr>
            <p:extLst>
              <p:ext uri="{D42A27DB-BD31-4B8C-83A1-F6EECF244321}">
                <p14:modId xmlns:p14="http://schemas.microsoft.com/office/powerpoint/2010/main" val="1016011704"/>
              </p:ext>
            </p:extLst>
          </p:nvPr>
        </p:nvGraphicFramePr>
        <p:xfrm>
          <a:off x="150784" y="1561477"/>
          <a:ext cx="8055437" cy="30830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oogle Shape;952;p9">
            <a:extLst>
              <a:ext uri="{FF2B5EF4-FFF2-40B4-BE49-F238E27FC236}">
                <a16:creationId xmlns:a16="http://schemas.microsoft.com/office/drawing/2014/main" id="{6239C470-C0C2-41C0-A586-F83A51EBB667}"/>
              </a:ext>
            </a:extLst>
          </p:cNvPr>
          <p:cNvGraphicFramePr/>
          <p:nvPr>
            <p:extLst>
              <p:ext uri="{D42A27DB-BD31-4B8C-83A1-F6EECF244321}">
                <p14:modId xmlns:p14="http://schemas.microsoft.com/office/powerpoint/2010/main" val="1312626382"/>
              </p:ext>
            </p:extLst>
          </p:nvPr>
        </p:nvGraphicFramePr>
        <p:xfrm>
          <a:off x="5603671" y="1626598"/>
          <a:ext cx="3540330" cy="308309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AC4B885-932D-4957-90FA-3FC73219C152}"/>
              </a:ext>
            </a:extLst>
          </p:cNvPr>
          <p:cNvSpPr txBox="1"/>
          <p:nvPr/>
        </p:nvSpPr>
        <p:spPr>
          <a:xfrm>
            <a:off x="377373" y="1557173"/>
            <a:ext cx="330925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The education I received growing up …</a:t>
            </a:r>
          </a:p>
        </p:txBody>
      </p:sp>
      <p:sp>
        <p:nvSpPr>
          <p:cNvPr id="17" name="TextBox 16">
            <a:extLst>
              <a:ext uri="{FF2B5EF4-FFF2-40B4-BE49-F238E27FC236}">
                <a16:creationId xmlns:a16="http://schemas.microsoft.com/office/drawing/2014/main" id="{DC16E8CD-23DA-4553-9C61-FBEC83090B09}"/>
              </a:ext>
            </a:extLst>
          </p:cNvPr>
          <p:cNvSpPr txBox="1"/>
          <p:nvPr/>
        </p:nvSpPr>
        <p:spPr>
          <a:xfrm>
            <a:off x="4586511" y="1588819"/>
            <a:ext cx="4551384"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The education young people in Rochester receive today …</a:t>
            </a:r>
          </a:p>
        </p:txBody>
      </p:sp>
    </p:spTree>
    <p:extLst>
      <p:ext uri="{BB962C8B-B14F-4D97-AF65-F5344CB8AC3E}">
        <p14:creationId xmlns:p14="http://schemas.microsoft.com/office/powerpoint/2010/main" val="2810568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36</a:t>
            </a:fld>
            <a:endParaRPr lang="en-US" altLang="en-US" dirty="0">
              <a:latin typeface="Arial" pitchFamily="34" charset="0"/>
            </a:endParaRPr>
          </a:p>
        </p:txBody>
      </p:sp>
      <p:sp>
        <p:nvSpPr>
          <p:cNvPr id="17" name="Text Box 3"/>
          <p:cNvSpPr txBox="1">
            <a:spLocks noChangeArrowheads="1"/>
          </p:cNvSpPr>
          <p:nvPr/>
        </p:nvSpPr>
        <p:spPr bwMode="auto">
          <a:xfrm>
            <a:off x="184558" y="1077871"/>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do you agree or disagree with the following statements?</a:t>
            </a:r>
          </a:p>
          <a:p>
            <a:pPr algn="ctr" eaLnBrk="1" hangingPunct="1">
              <a:spcAft>
                <a:spcPct val="0"/>
              </a:spcAft>
              <a:buFontTx/>
              <a:buNone/>
            </a:pPr>
            <a:r>
              <a:rPr lang="en-US" altLang="en-US" sz="1200" b="1" i="1" dirty="0">
                <a:solidFill>
                  <a:srgbClr val="7C3E20"/>
                </a:solidFill>
              </a:rPr>
              <a:t>% Strongly Agree/Agree</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999484343"/>
              </p:ext>
            </p:extLst>
          </p:nvPr>
        </p:nvGraphicFramePr>
        <p:xfrm>
          <a:off x="1139371" y="1651404"/>
          <a:ext cx="6662058" cy="270446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area residents feel current debates over school curricula </a:t>
            </a:r>
          </a:p>
          <a:p>
            <a:pPr eaLnBrk="1" hangingPunct="1"/>
            <a:r>
              <a:rPr lang="en-US" sz="1600" dirty="0"/>
              <a:t>are politically motivated</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Q255 Adults (18+) living  in Greater Rochester (n=569)</a:t>
            </a:r>
          </a:p>
        </p:txBody>
      </p:sp>
      <p:sp>
        <p:nvSpPr>
          <p:cNvPr id="2" name="TextBox 1">
            <a:extLst>
              <a:ext uri="{FF2B5EF4-FFF2-40B4-BE49-F238E27FC236}">
                <a16:creationId xmlns:a16="http://schemas.microsoft.com/office/drawing/2014/main" id="{690543E3-6E72-4200-ACAE-4F630179CF52}"/>
              </a:ext>
            </a:extLst>
          </p:cNvPr>
          <p:cNvSpPr txBox="1"/>
          <p:nvPr/>
        </p:nvSpPr>
        <p:spPr>
          <a:xfrm>
            <a:off x="1233550" y="4565354"/>
            <a:ext cx="2712602" cy="253916"/>
          </a:xfrm>
          <a:prstGeom prst="rect">
            <a:avLst/>
          </a:prstGeom>
          <a:solidFill>
            <a:schemeClr val="bg1">
              <a:lumMod val="85000"/>
            </a:schemeClr>
          </a:solidFill>
        </p:spPr>
        <p:txBody>
          <a:bodyPr wrap="none" rtlCol="0">
            <a:spAutoFit/>
          </a:bodyPr>
          <a:lstStyle/>
          <a:p>
            <a:r>
              <a:rPr lang="en-US" sz="1050" dirty="0">
                <a:latin typeface="Arial" panose="020B0604020202020204" pitchFamily="34" charset="0"/>
                <a:cs typeface="Arial" panose="020B0604020202020204" pitchFamily="34" charset="0"/>
              </a:rPr>
              <a:t>Among parents of children under 18:  </a:t>
            </a:r>
            <a:r>
              <a:rPr lang="en-US" sz="1050" b="1" dirty="0">
                <a:solidFill>
                  <a:srgbClr val="7C3E20"/>
                </a:solidFill>
                <a:latin typeface="Arial" panose="020B0604020202020204" pitchFamily="34" charset="0"/>
                <a:cs typeface="Arial" panose="020B0604020202020204" pitchFamily="34" charset="0"/>
              </a:rPr>
              <a:t>43%</a:t>
            </a:r>
          </a:p>
        </p:txBody>
      </p:sp>
      <p:sp>
        <p:nvSpPr>
          <p:cNvPr id="9" name="TextBox 8">
            <a:extLst>
              <a:ext uri="{FF2B5EF4-FFF2-40B4-BE49-F238E27FC236}">
                <a16:creationId xmlns:a16="http://schemas.microsoft.com/office/drawing/2014/main" id="{90AB2DE4-397A-4C9F-B6EA-ECF49D7C65BA}"/>
              </a:ext>
            </a:extLst>
          </p:cNvPr>
          <p:cNvSpPr txBox="1"/>
          <p:nvPr/>
        </p:nvSpPr>
        <p:spPr>
          <a:xfrm>
            <a:off x="4968599" y="4565353"/>
            <a:ext cx="2712602" cy="253916"/>
          </a:xfrm>
          <a:prstGeom prst="rect">
            <a:avLst/>
          </a:prstGeom>
          <a:solidFill>
            <a:schemeClr val="bg1">
              <a:lumMod val="85000"/>
            </a:schemeClr>
          </a:solidFill>
        </p:spPr>
        <p:txBody>
          <a:bodyPr wrap="none" rtlCol="0">
            <a:spAutoFit/>
          </a:bodyPr>
          <a:lstStyle/>
          <a:p>
            <a:r>
              <a:rPr lang="en-US" sz="1050" dirty="0">
                <a:latin typeface="Arial" panose="020B0604020202020204" pitchFamily="34" charset="0"/>
                <a:cs typeface="Arial" panose="020B0604020202020204" pitchFamily="34" charset="0"/>
              </a:rPr>
              <a:t>Among parents of children under 18:  </a:t>
            </a:r>
            <a:r>
              <a:rPr lang="en-US" sz="1050" b="1" dirty="0">
                <a:solidFill>
                  <a:srgbClr val="7C3E20"/>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2626624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37</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Rochester area adults often see school curricula DEI efforts as politically motivated</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1122803893"/>
              </p:ext>
            </p:extLst>
          </p:nvPr>
        </p:nvGraphicFramePr>
        <p:xfrm>
          <a:off x="981279" y="1372121"/>
          <a:ext cx="7366000" cy="3299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7E9FA3D7-AF2E-4676-974E-34B7BD1762D8}"/>
              </a:ext>
            </a:extLst>
          </p:cNvPr>
          <p:cNvSpPr txBox="1">
            <a:spLocks noChangeArrowheads="1"/>
          </p:cNvSpPr>
          <p:nvPr/>
        </p:nvSpPr>
        <p:spPr bwMode="auto">
          <a:xfrm>
            <a:off x="184558" y="1141289"/>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much do you agree or disagree with the following statements?</a:t>
            </a:r>
          </a:p>
          <a:p>
            <a:pPr algn="ctr" eaLnBrk="1" hangingPunct="1">
              <a:spcAft>
                <a:spcPct val="0"/>
              </a:spcAft>
              <a:buFontTx/>
              <a:buNone/>
            </a:pPr>
            <a:r>
              <a:rPr lang="en-US" altLang="en-US" sz="1200" b="1" i="1" dirty="0">
                <a:solidFill>
                  <a:srgbClr val="7C3E20"/>
                </a:solidFill>
              </a:rPr>
              <a:t>% Strongly Agree/Agree</a:t>
            </a:r>
          </a:p>
        </p:txBody>
      </p:sp>
      <p:sp>
        <p:nvSpPr>
          <p:cNvPr id="13" name="Text Box 5">
            <a:extLst>
              <a:ext uri="{FF2B5EF4-FFF2-40B4-BE49-F238E27FC236}">
                <a16:creationId xmlns:a16="http://schemas.microsoft.com/office/drawing/2014/main" id="{B3F752DD-C682-4D99-8544-6EA1D10DD7A1}"/>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Q255 Adults (18+) living  in Greater Rochester (n=varies by subgroup)</a:t>
            </a:r>
          </a:p>
        </p:txBody>
      </p:sp>
    </p:spTree>
    <p:extLst>
      <p:ext uri="{BB962C8B-B14F-4D97-AF65-F5344CB8AC3E}">
        <p14:creationId xmlns:p14="http://schemas.microsoft.com/office/powerpoint/2010/main" val="1346816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38</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Most residents (and 70% of parents) support an increased discussion </a:t>
            </a:r>
            <a:br>
              <a:rPr lang="en-US" sz="1600" dirty="0"/>
            </a:br>
            <a:r>
              <a:rPr lang="en-US" sz="1600" dirty="0"/>
              <a:t>of diversity in schools</a:t>
            </a:r>
            <a:br>
              <a:rPr lang="en-US" sz="1600" dirty="0"/>
            </a:br>
            <a:endParaRPr lang="en-US" sz="1200" i="1" dirty="0"/>
          </a:p>
        </p:txBody>
      </p:sp>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2428091" y="1111236"/>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graphicFrame>
        <p:nvGraphicFramePr>
          <p:cNvPr id="11" name="Object 5">
            <a:extLst>
              <a:ext uri="{FF2B5EF4-FFF2-40B4-BE49-F238E27FC236}">
                <a16:creationId xmlns:a16="http://schemas.microsoft.com/office/drawing/2014/main" id="{D9C9D703-6593-4705-9269-626752644031}"/>
              </a:ext>
            </a:extLst>
          </p:cNvPr>
          <p:cNvGraphicFramePr>
            <a:graphicFrameLocks noChangeAspect="1"/>
          </p:cNvGraphicFramePr>
          <p:nvPr>
            <p:extLst>
              <p:ext uri="{D42A27DB-BD31-4B8C-83A1-F6EECF244321}">
                <p14:modId xmlns:p14="http://schemas.microsoft.com/office/powerpoint/2010/main" val="102047883"/>
              </p:ext>
            </p:extLst>
          </p:nvPr>
        </p:nvGraphicFramePr>
        <p:xfrm>
          <a:off x="1211944" y="1795865"/>
          <a:ext cx="5780996" cy="282677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CCB49911-7D5E-4E5B-BEDD-7687AD850CB6}"/>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3" name="Text Box 3">
            <a:extLst>
              <a:ext uri="{FF2B5EF4-FFF2-40B4-BE49-F238E27FC236}">
                <a16:creationId xmlns:a16="http://schemas.microsoft.com/office/drawing/2014/main" id="{6C55B986-F5D8-4888-9D15-F0FCD0942C39}"/>
              </a:ext>
            </a:extLst>
          </p:cNvPr>
          <p:cNvSpPr txBox="1">
            <a:spLocks noChangeArrowheads="1"/>
          </p:cNvSpPr>
          <p:nvPr/>
        </p:nvSpPr>
        <p:spPr bwMode="auto">
          <a:xfrm>
            <a:off x="1795877" y="1507978"/>
            <a:ext cx="5361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Increased discussion of diversity in local schools’ history classes</a:t>
            </a:r>
            <a:endParaRPr lang="en-US" altLang="en-US" sz="1200" b="1" i="1" dirty="0">
              <a:solidFill>
                <a:srgbClr val="7C3E20"/>
              </a:solidFill>
            </a:endParaRPr>
          </a:p>
        </p:txBody>
      </p:sp>
      <p:sp>
        <p:nvSpPr>
          <p:cNvPr id="2" name="TextBox 1">
            <a:extLst>
              <a:ext uri="{FF2B5EF4-FFF2-40B4-BE49-F238E27FC236}">
                <a16:creationId xmlns:a16="http://schemas.microsoft.com/office/drawing/2014/main" id="{310A38DB-E715-47B1-925C-363BFB8A4FE6}"/>
              </a:ext>
            </a:extLst>
          </p:cNvPr>
          <p:cNvSpPr txBox="1"/>
          <p:nvPr/>
        </p:nvSpPr>
        <p:spPr>
          <a:xfrm>
            <a:off x="6772844" y="2195755"/>
            <a:ext cx="1986561" cy="1785104"/>
          </a:xfrm>
          <a:prstGeom prst="rect">
            <a:avLst/>
          </a:prstGeom>
          <a:solidFill>
            <a:schemeClr val="bg1">
              <a:lumMod val="85000"/>
            </a:schemeClr>
          </a:solidFill>
        </p:spPr>
        <p:txBody>
          <a:bodyPr wrap="square" rtlCol="0">
            <a:spAutoFit/>
          </a:bodyPr>
          <a:lstStyle/>
          <a:p>
            <a:r>
              <a:rPr lang="en-US" sz="1100" u="sng" dirty="0">
                <a:latin typeface="Arial" panose="020B0604020202020204" pitchFamily="34" charset="0"/>
                <a:cs typeface="Arial" panose="020B0604020202020204" pitchFamily="34" charset="0"/>
              </a:rPr>
              <a:t>% Strongly Favor/Favor</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Among those with </a:t>
            </a:r>
            <a:r>
              <a:rPr lang="en-US" sz="1100" u="sng" dirty="0">
                <a:latin typeface="Arial" panose="020B0604020202020204" pitchFamily="34" charset="0"/>
                <a:cs typeface="Arial" panose="020B0604020202020204" pitchFamily="34" charset="0"/>
              </a:rPr>
              <a:t>Children in HH </a:t>
            </a:r>
            <a:r>
              <a:rPr lang="en-US" sz="1100" dirty="0">
                <a:latin typeface="Arial" panose="020B0604020202020204" pitchFamily="34" charset="0"/>
                <a:cs typeface="Arial" panose="020B0604020202020204" pitchFamily="34" charset="0"/>
              </a:rPr>
              <a:t>= </a:t>
            </a:r>
            <a:r>
              <a:rPr lang="en-US" sz="1100" b="1" dirty="0">
                <a:solidFill>
                  <a:srgbClr val="7C3E20"/>
                </a:solidFill>
                <a:latin typeface="Arial" panose="020B0604020202020204" pitchFamily="34" charset="0"/>
                <a:cs typeface="Arial" panose="020B0604020202020204" pitchFamily="34" charset="0"/>
              </a:rPr>
              <a:t>70%</a:t>
            </a:r>
          </a:p>
          <a:p>
            <a:endParaRPr lang="en-US" sz="1100" dirty="0">
              <a:latin typeface="Arial" panose="020B0604020202020204" pitchFamily="34" charset="0"/>
              <a:cs typeface="Arial" panose="020B0604020202020204" pitchFamily="34" charset="0"/>
            </a:endParaRPr>
          </a:p>
          <a:p>
            <a:r>
              <a:rPr lang="en-US" sz="1100" u="sng" dirty="0">
                <a:latin typeface="Arial" panose="020B0604020202020204" pitchFamily="34" charset="0"/>
                <a:cs typeface="Arial" panose="020B0604020202020204" pitchFamily="34" charset="0"/>
              </a:rPr>
              <a:t>By age:</a:t>
            </a:r>
          </a:p>
          <a:p>
            <a:r>
              <a:rPr lang="en-US" sz="1100" dirty="0">
                <a:latin typeface="Arial" panose="020B0604020202020204" pitchFamily="34" charset="0"/>
                <a:cs typeface="Arial" panose="020B0604020202020204" pitchFamily="34" charset="0"/>
              </a:rPr>
              <a:t>18-29 = </a:t>
            </a:r>
            <a:r>
              <a:rPr lang="en-US" sz="1100" b="1" dirty="0">
                <a:latin typeface="Arial" panose="020B0604020202020204" pitchFamily="34" charset="0"/>
                <a:cs typeface="Arial" panose="020B0604020202020204" pitchFamily="34" charset="0"/>
              </a:rPr>
              <a:t>57%</a:t>
            </a:r>
          </a:p>
          <a:p>
            <a:r>
              <a:rPr lang="en-US" sz="1100" dirty="0">
                <a:latin typeface="Arial" panose="020B0604020202020204" pitchFamily="34" charset="0"/>
                <a:cs typeface="Arial" panose="020B0604020202020204" pitchFamily="34" charset="0"/>
              </a:rPr>
              <a:t>30-49 = </a:t>
            </a:r>
            <a:r>
              <a:rPr lang="en-US" sz="1100" b="1" dirty="0">
                <a:latin typeface="Arial" panose="020B0604020202020204" pitchFamily="34" charset="0"/>
                <a:cs typeface="Arial" panose="020B0604020202020204" pitchFamily="34" charset="0"/>
              </a:rPr>
              <a:t>67%</a:t>
            </a:r>
          </a:p>
          <a:p>
            <a:r>
              <a:rPr lang="en-US" sz="1100" dirty="0">
                <a:latin typeface="Arial" panose="020B0604020202020204" pitchFamily="34" charset="0"/>
                <a:cs typeface="Arial" panose="020B0604020202020204" pitchFamily="34" charset="0"/>
              </a:rPr>
              <a:t>50-69 = </a:t>
            </a:r>
            <a:r>
              <a:rPr lang="en-US" sz="1100" b="1" dirty="0">
                <a:latin typeface="Arial" panose="020B0604020202020204" pitchFamily="34" charset="0"/>
                <a:cs typeface="Arial" panose="020B0604020202020204" pitchFamily="34" charset="0"/>
              </a:rPr>
              <a:t>48%</a:t>
            </a:r>
          </a:p>
          <a:p>
            <a:r>
              <a:rPr lang="en-US" sz="1100" dirty="0">
                <a:latin typeface="Arial" panose="020B0604020202020204" pitchFamily="34" charset="0"/>
                <a:cs typeface="Arial" panose="020B0604020202020204" pitchFamily="34" charset="0"/>
              </a:rPr>
              <a:t>70-99 = </a:t>
            </a:r>
            <a:r>
              <a:rPr lang="en-US" sz="1100" b="1" dirty="0">
                <a:latin typeface="Arial" panose="020B0604020202020204" pitchFamily="34" charset="0"/>
                <a:cs typeface="Arial" panose="020B0604020202020204" pitchFamily="34" charset="0"/>
              </a:rPr>
              <a:t>61%</a:t>
            </a:r>
          </a:p>
        </p:txBody>
      </p:sp>
    </p:spTree>
    <p:extLst>
      <p:ext uri="{BB962C8B-B14F-4D97-AF65-F5344CB8AC3E}">
        <p14:creationId xmlns:p14="http://schemas.microsoft.com/office/powerpoint/2010/main" val="159086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Methodology and Sample</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3</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1048875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BF96DB0-21BA-4B58-9ECE-3486D436C07A}"/>
              </a:ext>
            </a:extLst>
          </p:cNvPr>
          <p:cNvCxnSpPr/>
          <p:nvPr/>
        </p:nvCxnSpPr>
        <p:spPr>
          <a:xfrm>
            <a:off x="844050" y="3098808"/>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39</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Subgroups are strongly in favor of increased discussion of diversity </a:t>
            </a:r>
          </a:p>
          <a:p>
            <a:pPr eaLnBrk="1" hangingPunct="1"/>
            <a:r>
              <a:rPr lang="en-US" sz="1600" dirty="0"/>
              <a:t>in local schools’ history classes</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51645"/>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2174168716"/>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191063"/>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3" name="Text Box 5">
            <a:extLst>
              <a:ext uri="{FF2B5EF4-FFF2-40B4-BE49-F238E27FC236}">
                <a16:creationId xmlns:a16="http://schemas.microsoft.com/office/drawing/2014/main" id="{D20D5188-2864-4C7A-A220-10EB7D23035F}"/>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7" y="1587805"/>
            <a:ext cx="5361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Increased discussion of diversity in local schools’ history classes</a:t>
            </a:r>
          </a:p>
          <a:p>
            <a:pPr algn="ctr" eaLnBrk="1" hangingPunct="1">
              <a:spcAft>
                <a:spcPct val="0"/>
              </a:spcAft>
              <a:buFontTx/>
              <a:buNone/>
            </a:pPr>
            <a:r>
              <a:rPr lang="en-US" altLang="en-US" sz="1200" b="1" i="1" dirty="0">
                <a:solidFill>
                  <a:srgbClr val="7C3E20"/>
                </a:solidFill>
              </a:rPr>
              <a:t>% Strongly Favor/Favor</a:t>
            </a:r>
          </a:p>
        </p:txBody>
      </p:sp>
    </p:spTree>
    <p:extLst>
      <p:ext uri="{BB962C8B-B14F-4D97-AF65-F5344CB8AC3E}">
        <p14:creationId xmlns:p14="http://schemas.microsoft.com/office/powerpoint/2010/main" val="4006755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40</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There is support for the expansion of the Urban/Suburban program, </a:t>
            </a:r>
            <a:br>
              <a:rPr lang="en-US" sz="1600" dirty="0"/>
            </a:br>
            <a:r>
              <a:rPr lang="en-US" sz="1600" dirty="0"/>
              <a:t>and support is mixed for creating countywide schools</a:t>
            </a:r>
            <a:br>
              <a:rPr lang="en-US" sz="1600" dirty="0"/>
            </a:br>
            <a:endParaRPr lang="en-US" sz="1200" i="1" dirty="0"/>
          </a:p>
        </p:txBody>
      </p:sp>
      <p:cxnSp>
        <p:nvCxnSpPr>
          <p:cNvPr id="10" name="Straight Connector 9"/>
          <p:cNvCxnSpPr/>
          <p:nvPr/>
        </p:nvCxnSpPr>
        <p:spPr>
          <a:xfrm>
            <a:off x="4584485"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2428091" y="1002381"/>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graphicFrame>
        <p:nvGraphicFramePr>
          <p:cNvPr id="11" name="Object 5">
            <a:extLst>
              <a:ext uri="{FF2B5EF4-FFF2-40B4-BE49-F238E27FC236}">
                <a16:creationId xmlns:a16="http://schemas.microsoft.com/office/drawing/2014/main" id="{D9C9D703-6593-4705-9269-626752644031}"/>
              </a:ext>
            </a:extLst>
          </p:cNvPr>
          <p:cNvGraphicFramePr>
            <a:graphicFrameLocks noChangeAspect="1"/>
          </p:cNvGraphicFramePr>
          <p:nvPr>
            <p:extLst>
              <p:ext uri="{D42A27DB-BD31-4B8C-83A1-F6EECF244321}">
                <p14:modId xmlns:p14="http://schemas.microsoft.com/office/powerpoint/2010/main" val="563582148"/>
              </p:ext>
            </p:extLst>
          </p:nvPr>
        </p:nvGraphicFramePr>
        <p:xfrm>
          <a:off x="-32856" y="1931316"/>
          <a:ext cx="4592372" cy="25786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CCB49911-7D5E-4E5B-BEDD-7687AD850CB6}"/>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3" name="Text Box 3">
            <a:extLst>
              <a:ext uri="{FF2B5EF4-FFF2-40B4-BE49-F238E27FC236}">
                <a16:creationId xmlns:a16="http://schemas.microsoft.com/office/drawing/2014/main" id="{6C55B986-F5D8-4888-9D15-F0FCD0942C39}"/>
              </a:ext>
            </a:extLst>
          </p:cNvPr>
          <p:cNvSpPr txBox="1">
            <a:spLocks noChangeArrowheads="1"/>
          </p:cNvSpPr>
          <p:nvPr/>
        </p:nvSpPr>
        <p:spPr bwMode="auto">
          <a:xfrm>
            <a:off x="190829" y="1396532"/>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Expansion of the Urban/Suburban program, which allows students from the city to attend schools in the suburbs</a:t>
            </a:r>
            <a:endParaRPr lang="en-US" altLang="en-US" sz="1200" b="1" i="1" dirty="0">
              <a:solidFill>
                <a:srgbClr val="7C3E20"/>
              </a:solidFill>
            </a:endParaRPr>
          </a:p>
        </p:txBody>
      </p:sp>
      <p:graphicFrame>
        <p:nvGraphicFramePr>
          <p:cNvPr id="17" name="Object 5">
            <a:extLst>
              <a:ext uri="{FF2B5EF4-FFF2-40B4-BE49-F238E27FC236}">
                <a16:creationId xmlns:a16="http://schemas.microsoft.com/office/drawing/2014/main" id="{7C4D48CE-DB99-400C-999D-D74A5AEA7555}"/>
              </a:ext>
            </a:extLst>
          </p:cNvPr>
          <p:cNvGraphicFramePr>
            <a:graphicFrameLocks noChangeAspect="1"/>
          </p:cNvGraphicFramePr>
          <p:nvPr>
            <p:extLst>
              <p:ext uri="{D42A27DB-BD31-4B8C-83A1-F6EECF244321}">
                <p14:modId xmlns:p14="http://schemas.microsoft.com/office/powerpoint/2010/main" val="1577629436"/>
              </p:ext>
            </p:extLst>
          </p:nvPr>
        </p:nvGraphicFramePr>
        <p:xfrm>
          <a:off x="4584485" y="1920457"/>
          <a:ext cx="4592372" cy="257865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
            <a:extLst>
              <a:ext uri="{FF2B5EF4-FFF2-40B4-BE49-F238E27FC236}">
                <a16:creationId xmlns:a16="http://schemas.microsoft.com/office/drawing/2014/main" id="{E5A3A300-84BD-47CC-92C5-D81381A59239}"/>
              </a:ext>
            </a:extLst>
          </p:cNvPr>
          <p:cNvSpPr txBox="1">
            <a:spLocks noChangeArrowheads="1"/>
          </p:cNvSpPr>
          <p:nvPr/>
        </p:nvSpPr>
        <p:spPr bwMode="auto">
          <a:xfrm>
            <a:off x="4682291" y="1370010"/>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Combining the Rochester City School District with suburban school districts in Monroe County</a:t>
            </a:r>
            <a:endParaRPr lang="en-US" altLang="en-US" sz="1200" b="1" i="1" dirty="0">
              <a:solidFill>
                <a:srgbClr val="7C3E20"/>
              </a:solidFill>
            </a:endParaRPr>
          </a:p>
        </p:txBody>
      </p:sp>
      <p:sp>
        <p:nvSpPr>
          <p:cNvPr id="20" name="TextBox 19">
            <a:extLst>
              <a:ext uri="{FF2B5EF4-FFF2-40B4-BE49-F238E27FC236}">
                <a16:creationId xmlns:a16="http://schemas.microsoft.com/office/drawing/2014/main" id="{E14C9F51-75C2-4621-B4B7-7391F077D30C}"/>
              </a:ext>
            </a:extLst>
          </p:cNvPr>
          <p:cNvSpPr txBox="1"/>
          <p:nvPr/>
        </p:nvSpPr>
        <p:spPr>
          <a:xfrm>
            <a:off x="2755834" y="4088386"/>
            <a:ext cx="1730846" cy="769441"/>
          </a:xfrm>
          <a:prstGeom prst="rect">
            <a:avLst/>
          </a:prstGeom>
          <a:solidFill>
            <a:schemeClr val="bg1">
              <a:lumMod val="85000"/>
            </a:schemeClr>
          </a:solidFill>
        </p:spPr>
        <p:txBody>
          <a:bodyPr wrap="square" rtlCol="0">
            <a:spAutoFit/>
          </a:bodyPr>
          <a:lstStyle/>
          <a:p>
            <a:r>
              <a:rPr lang="en-US" sz="1100" u="sng" dirty="0">
                <a:latin typeface="Arial" panose="020B0604020202020204" pitchFamily="34" charset="0"/>
                <a:cs typeface="Arial" panose="020B0604020202020204" pitchFamily="34" charset="0"/>
              </a:rPr>
              <a:t>% Strongly Favor/Favor</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Among those with Children in HH = </a:t>
            </a:r>
            <a:r>
              <a:rPr lang="en-US" sz="1100" b="1" dirty="0">
                <a:solidFill>
                  <a:srgbClr val="7C3E20"/>
                </a:solidFill>
                <a:latin typeface="Arial" panose="020B0604020202020204" pitchFamily="34" charset="0"/>
                <a:cs typeface="Arial" panose="020B0604020202020204" pitchFamily="34" charset="0"/>
              </a:rPr>
              <a:t>62%</a:t>
            </a:r>
          </a:p>
        </p:txBody>
      </p:sp>
      <p:sp>
        <p:nvSpPr>
          <p:cNvPr id="21" name="TextBox 20">
            <a:extLst>
              <a:ext uri="{FF2B5EF4-FFF2-40B4-BE49-F238E27FC236}">
                <a16:creationId xmlns:a16="http://schemas.microsoft.com/office/drawing/2014/main" id="{022AE78F-385E-4F28-85CF-C4BDC717922A}"/>
              </a:ext>
            </a:extLst>
          </p:cNvPr>
          <p:cNvSpPr txBox="1"/>
          <p:nvPr/>
        </p:nvSpPr>
        <p:spPr>
          <a:xfrm>
            <a:off x="4737034" y="4088385"/>
            <a:ext cx="1730846" cy="769441"/>
          </a:xfrm>
          <a:prstGeom prst="rect">
            <a:avLst/>
          </a:prstGeom>
          <a:solidFill>
            <a:schemeClr val="bg1">
              <a:lumMod val="85000"/>
            </a:schemeClr>
          </a:solidFill>
        </p:spPr>
        <p:txBody>
          <a:bodyPr wrap="square" rtlCol="0">
            <a:spAutoFit/>
          </a:bodyPr>
          <a:lstStyle/>
          <a:p>
            <a:r>
              <a:rPr lang="en-US" sz="1100" u="sng" dirty="0">
                <a:latin typeface="Arial" panose="020B0604020202020204" pitchFamily="34" charset="0"/>
                <a:cs typeface="Arial" panose="020B0604020202020204" pitchFamily="34" charset="0"/>
              </a:rPr>
              <a:t>% Strongly Favor/Favor</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Among those with Children in HH = </a:t>
            </a:r>
            <a:r>
              <a:rPr lang="en-US" sz="1100" b="1" dirty="0">
                <a:solidFill>
                  <a:srgbClr val="7C3E20"/>
                </a:solidFill>
                <a:latin typeface="Arial" panose="020B0604020202020204" pitchFamily="34" charset="0"/>
                <a:cs typeface="Arial" panose="020B0604020202020204" pitchFamily="34" charset="0"/>
              </a:rPr>
              <a:t>45%</a:t>
            </a:r>
          </a:p>
        </p:txBody>
      </p:sp>
    </p:spTree>
    <p:extLst>
      <p:ext uri="{BB962C8B-B14F-4D97-AF65-F5344CB8AC3E}">
        <p14:creationId xmlns:p14="http://schemas.microsoft.com/office/powerpoint/2010/main" val="216271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34CB22-FC52-4686-AE20-54EAA9A7B6BA}"/>
              </a:ext>
            </a:extLst>
          </p:cNvPr>
          <p:cNvCxnSpPr/>
          <p:nvPr/>
        </p:nvCxnSpPr>
        <p:spPr>
          <a:xfrm>
            <a:off x="844050" y="2997204"/>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41</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There is strong level of support for Urban-Suburban among Blacks/African-Americans</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395033982"/>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169292"/>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3" name="Text Box 5">
            <a:extLst>
              <a:ext uri="{FF2B5EF4-FFF2-40B4-BE49-F238E27FC236}">
                <a16:creationId xmlns:a16="http://schemas.microsoft.com/office/drawing/2014/main" id="{D20D5188-2864-4C7A-A220-10EB7D23035F}"/>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7" y="1566034"/>
            <a:ext cx="5361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Expansion of the Urban/Suburban program, which allows students from the city to attend schools in the suburbs</a:t>
            </a:r>
            <a:endParaRPr lang="en-US" altLang="en-US" sz="1200" b="1" i="1" dirty="0">
              <a:solidFill>
                <a:srgbClr val="7C3E20"/>
              </a:solidFill>
            </a:endParaRPr>
          </a:p>
          <a:p>
            <a:pPr algn="ctr" eaLnBrk="1" hangingPunct="1">
              <a:spcAft>
                <a:spcPct val="0"/>
              </a:spcAft>
              <a:buFontTx/>
              <a:buNone/>
            </a:pPr>
            <a:r>
              <a:rPr lang="en-US" altLang="en-US" sz="1200" b="1" i="1" dirty="0">
                <a:solidFill>
                  <a:srgbClr val="7C3E20"/>
                </a:solidFill>
              </a:rPr>
              <a:t>% Strongly Favor/Favor</a:t>
            </a:r>
          </a:p>
        </p:txBody>
      </p:sp>
    </p:spTree>
    <p:extLst>
      <p:ext uri="{BB962C8B-B14F-4D97-AF65-F5344CB8AC3E}">
        <p14:creationId xmlns:p14="http://schemas.microsoft.com/office/powerpoint/2010/main" val="1702601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B0937D1-7984-4315-83F7-B63237EDEC24}"/>
              </a:ext>
            </a:extLst>
          </p:cNvPr>
          <p:cNvCxnSpPr/>
          <p:nvPr/>
        </p:nvCxnSpPr>
        <p:spPr>
          <a:xfrm>
            <a:off x="844050" y="3331039"/>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42</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Support for metropolitan schools is mixed, even among subgroups </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2007054104"/>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125750"/>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3" name="Text Box 5">
            <a:extLst>
              <a:ext uri="{FF2B5EF4-FFF2-40B4-BE49-F238E27FC236}">
                <a16:creationId xmlns:a16="http://schemas.microsoft.com/office/drawing/2014/main" id="{D20D5188-2864-4C7A-A220-10EB7D23035F}"/>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7" y="1522492"/>
            <a:ext cx="5361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Combining the Rochester City School District with suburban school districts in Monroe County</a:t>
            </a:r>
            <a:endParaRPr lang="en-US" altLang="en-US" sz="1200" b="1" i="1" dirty="0">
              <a:solidFill>
                <a:srgbClr val="7C3E20"/>
              </a:solidFill>
            </a:endParaRPr>
          </a:p>
          <a:p>
            <a:pPr algn="ctr" eaLnBrk="1" hangingPunct="1">
              <a:spcAft>
                <a:spcPct val="0"/>
              </a:spcAft>
              <a:buFontTx/>
              <a:buNone/>
            </a:pPr>
            <a:r>
              <a:rPr lang="en-US" altLang="en-US" sz="1200" b="1" i="1" dirty="0">
                <a:solidFill>
                  <a:srgbClr val="7C3E20"/>
                </a:solidFill>
              </a:rPr>
              <a:t>% Strongly Favor/Favor</a:t>
            </a:r>
          </a:p>
        </p:txBody>
      </p:sp>
    </p:spTree>
    <p:extLst>
      <p:ext uri="{BB962C8B-B14F-4D97-AF65-F5344CB8AC3E}">
        <p14:creationId xmlns:p14="http://schemas.microsoft.com/office/powerpoint/2010/main" val="3086994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Personal Experiences with Discrimination</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43</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2177654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44</a:t>
            </a:fld>
            <a:endParaRPr lang="en-US" altLang="en-US" dirty="0">
              <a:latin typeface="Arial" pitchFamily="34" charset="0"/>
            </a:endParaRPr>
          </a:p>
        </p:txBody>
      </p:sp>
      <p:sp>
        <p:nvSpPr>
          <p:cNvPr id="17" name="Text Box 3"/>
          <p:cNvSpPr txBox="1">
            <a:spLocks noChangeArrowheads="1"/>
          </p:cNvSpPr>
          <p:nvPr/>
        </p:nvSpPr>
        <p:spPr bwMode="auto">
          <a:xfrm>
            <a:off x="184558" y="1104573"/>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have you felt discriminated against because…?</a:t>
            </a:r>
          </a:p>
          <a:p>
            <a:pPr algn="ctr" eaLnBrk="1" hangingPunct="1">
              <a:spcAft>
                <a:spcPct val="0"/>
              </a:spcAft>
              <a:buFontTx/>
              <a:buNone/>
            </a:pPr>
            <a:r>
              <a:rPr lang="en-US" altLang="en-US" sz="1200" b="1" i="1" dirty="0">
                <a:solidFill>
                  <a:srgbClr val="7C3E20"/>
                </a:solidFill>
              </a:rPr>
              <a:t>% Yes</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243463768"/>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residents from subgroups have felt discriminated against against</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Q400 Adults (18+) living  in Greater Rochester (n=569)</a:t>
            </a:r>
          </a:p>
        </p:txBody>
      </p:sp>
      <p:sp>
        <p:nvSpPr>
          <p:cNvPr id="3" name="TextBox 2">
            <a:extLst>
              <a:ext uri="{FF2B5EF4-FFF2-40B4-BE49-F238E27FC236}">
                <a16:creationId xmlns:a16="http://schemas.microsoft.com/office/drawing/2014/main" id="{40247D90-0198-46C1-AFBE-DAEB849EF73F}"/>
              </a:ext>
            </a:extLst>
          </p:cNvPr>
          <p:cNvSpPr txBox="1"/>
          <p:nvPr/>
        </p:nvSpPr>
        <p:spPr>
          <a:xfrm>
            <a:off x="6159260" y="4677108"/>
            <a:ext cx="2761791" cy="246221"/>
          </a:xfrm>
          <a:prstGeom prst="rect">
            <a:avLst/>
          </a:prstGeom>
          <a:noFill/>
        </p:spPr>
        <p:txBody>
          <a:bodyPr wrap="square" rtlCol="0">
            <a:spAutoFit/>
          </a:bodyPr>
          <a:lstStyle/>
          <a:p>
            <a:pPr algn="r"/>
            <a:r>
              <a:rPr lang="en-US" sz="1000" i="1" dirty="0">
                <a:latin typeface="Arial" panose="020B0604020202020204" pitchFamily="34" charset="0"/>
                <a:cs typeface="Arial" panose="020B0604020202020204" pitchFamily="34" charset="0"/>
              </a:rPr>
              <a:t>* Question asked of appropriate subgroup</a:t>
            </a:r>
          </a:p>
        </p:txBody>
      </p:sp>
      <p:sp>
        <p:nvSpPr>
          <p:cNvPr id="14" name="TextBox 13">
            <a:extLst>
              <a:ext uri="{FF2B5EF4-FFF2-40B4-BE49-F238E27FC236}">
                <a16:creationId xmlns:a16="http://schemas.microsoft.com/office/drawing/2014/main" id="{0A102666-8B88-4FB7-AC9F-79F77EB07C36}"/>
              </a:ext>
            </a:extLst>
          </p:cNvPr>
          <p:cNvSpPr txBox="1"/>
          <p:nvPr/>
        </p:nvSpPr>
        <p:spPr>
          <a:xfrm>
            <a:off x="4572000" y="2041434"/>
            <a:ext cx="1293944" cy="369332"/>
          </a:xfrm>
          <a:prstGeom prst="rect">
            <a:avLst/>
          </a:prstGeom>
          <a:solidFill>
            <a:schemeClr val="bg1">
              <a:lumMod val="85000"/>
            </a:schemeClr>
          </a:solidFill>
        </p:spPr>
        <p:txBody>
          <a:bodyPr wrap="none" rtlCol="0">
            <a:spAutoFit/>
          </a:bodyPr>
          <a:lstStyle/>
          <a:p>
            <a:r>
              <a:rPr lang="en-US" sz="900" b="1" dirty="0">
                <a:latin typeface="Arial" panose="020B0604020202020204" pitchFamily="34" charset="0"/>
                <a:cs typeface="Arial" panose="020B0604020202020204" pitchFamily="34" charset="0"/>
              </a:rPr>
              <a:t>Among Whites: 17%</a:t>
            </a:r>
          </a:p>
          <a:p>
            <a:r>
              <a:rPr lang="en-US" sz="900" b="1" dirty="0">
                <a:latin typeface="Arial" panose="020B0604020202020204" pitchFamily="34" charset="0"/>
                <a:cs typeface="Arial" panose="020B0604020202020204" pitchFamily="34" charset="0"/>
              </a:rPr>
              <a:t>Among Blacks: 59%</a:t>
            </a:r>
          </a:p>
        </p:txBody>
      </p:sp>
      <p:sp>
        <p:nvSpPr>
          <p:cNvPr id="16" name="TextBox 15">
            <a:extLst>
              <a:ext uri="{FF2B5EF4-FFF2-40B4-BE49-F238E27FC236}">
                <a16:creationId xmlns:a16="http://schemas.microsoft.com/office/drawing/2014/main" id="{D0067820-6403-416C-9D19-9D8E51AD15AE}"/>
              </a:ext>
            </a:extLst>
          </p:cNvPr>
          <p:cNvSpPr txBox="1"/>
          <p:nvPr/>
        </p:nvSpPr>
        <p:spPr>
          <a:xfrm>
            <a:off x="7055218" y="2902109"/>
            <a:ext cx="1967205" cy="369332"/>
          </a:xfrm>
          <a:prstGeom prst="rect">
            <a:avLst/>
          </a:prstGeom>
          <a:solidFill>
            <a:schemeClr val="bg1">
              <a:lumMod val="85000"/>
            </a:schemeClr>
          </a:solidFill>
        </p:spPr>
        <p:txBody>
          <a:bodyPr wrap="none" rtlCol="0">
            <a:spAutoFit/>
          </a:bodyPr>
          <a:lstStyle/>
          <a:p>
            <a:r>
              <a:rPr lang="en-US" sz="900" b="1" dirty="0">
                <a:latin typeface="Arial" panose="020B0604020202020204" pitchFamily="34" charset="0"/>
                <a:cs typeface="Arial" panose="020B0604020202020204" pitchFamily="34" charset="0"/>
              </a:rPr>
              <a:t>Among Catholics/Christians: 9%</a:t>
            </a:r>
          </a:p>
          <a:p>
            <a:r>
              <a:rPr lang="en-US" sz="900" b="1" dirty="0">
                <a:latin typeface="Arial" panose="020B0604020202020204" pitchFamily="34" charset="0"/>
                <a:cs typeface="Arial" panose="020B0604020202020204" pitchFamily="34" charset="0"/>
              </a:rPr>
              <a:t>Among Jews: 46%</a:t>
            </a:r>
          </a:p>
        </p:txBody>
      </p:sp>
      <p:sp>
        <p:nvSpPr>
          <p:cNvPr id="18" name="TextBox 17">
            <a:extLst>
              <a:ext uri="{FF2B5EF4-FFF2-40B4-BE49-F238E27FC236}">
                <a16:creationId xmlns:a16="http://schemas.microsoft.com/office/drawing/2014/main" id="{9A522425-8883-4084-96CF-13CDF9F72DE4}"/>
              </a:ext>
            </a:extLst>
          </p:cNvPr>
          <p:cNvSpPr txBox="1"/>
          <p:nvPr/>
        </p:nvSpPr>
        <p:spPr>
          <a:xfrm>
            <a:off x="5811600" y="2431129"/>
            <a:ext cx="1377300" cy="369332"/>
          </a:xfrm>
          <a:prstGeom prst="rect">
            <a:avLst/>
          </a:prstGeom>
          <a:solidFill>
            <a:schemeClr val="bg1">
              <a:lumMod val="85000"/>
            </a:schemeClr>
          </a:solidFill>
        </p:spPr>
        <p:txBody>
          <a:bodyPr wrap="none" rtlCol="0">
            <a:spAutoFit/>
          </a:bodyPr>
          <a:lstStyle/>
          <a:p>
            <a:r>
              <a:rPr lang="en-US" sz="900" b="1" dirty="0">
                <a:latin typeface="Arial" panose="020B0604020202020204" pitchFamily="34" charset="0"/>
                <a:cs typeface="Arial" panose="020B0604020202020204" pitchFamily="34" charset="0"/>
              </a:rPr>
              <a:t>Among Males: 13%</a:t>
            </a:r>
          </a:p>
          <a:p>
            <a:r>
              <a:rPr lang="en-US" sz="900" b="1" dirty="0">
                <a:latin typeface="Arial" panose="020B0604020202020204" pitchFamily="34" charset="0"/>
                <a:cs typeface="Arial" panose="020B0604020202020204" pitchFamily="34" charset="0"/>
              </a:rPr>
              <a:t>Among Females: 25%</a:t>
            </a:r>
          </a:p>
        </p:txBody>
      </p:sp>
      <p:sp>
        <p:nvSpPr>
          <p:cNvPr id="13" name="TextBox 12">
            <a:extLst>
              <a:ext uri="{FF2B5EF4-FFF2-40B4-BE49-F238E27FC236}">
                <a16:creationId xmlns:a16="http://schemas.microsoft.com/office/drawing/2014/main" id="{322D15D6-0B5E-4FBB-8BBF-6F4EBA2B0F49}"/>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3862076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45</a:t>
            </a:fld>
            <a:endParaRPr lang="en-US" altLang="en-US" dirty="0">
              <a:latin typeface="Arial" pitchFamily="34" charset="0"/>
            </a:endParaRPr>
          </a:p>
        </p:txBody>
      </p:sp>
      <p:sp>
        <p:nvSpPr>
          <p:cNvPr id="17" name="Text Box 3"/>
          <p:cNvSpPr txBox="1">
            <a:spLocks noChangeArrowheads="1"/>
          </p:cNvSpPr>
          <p:nvPr/>
        </p:nvSpPr>
        <p:spPr bwMode="auto">
          <a:xfrm>
            <a:off x="184558" y="1204785"/>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have you felt unsafe because…?</a:t>
            </a:r>
          </a:p>
          <a:p>
            <a:pPr algn="ctr" eaLnBrk="1" hangingPunct="1">
              <a:spcAft>
                <a:spcPct val="0"/>
              </a:spcAft>
              <a:buFontTx/>
              <a:buNone/>
            </a:pPr>
            <a:r>
              <a:rPr lang="en-US" altLang="en-US" sz="1200" b="1" i="1" dirty="0">
                <a:solidFill>
                  <a:srgbClr val="7C3E20"/>
                </a:solidFill>
              </a:rPr>
              <a:t>% Yes</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22271067"/>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residents feel unsafe because of their background</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Q410/Q425/Q440/Q455/Q470/Q485 Adults (18+) living  in Greater Rochester (n=569)</a:t>
            </a:r>
          </a:p>
        </p:txBody>
      </p:sp>
      <p:sp>
        <p:nvSpPr>
          <p:cNvPr id="3" name="TextBox 2">
            <a:extLst>
              <a:ext uri="{FF2B5EF4-FFF2-40B4-BE49-F238E27FC236}">
                <a16:creationId xmlns:a16="http://schemas.microsoft.com/office/drawing/2014/main" id="{40247D90-0198-46C1-AFBE-DAEB849EF73F}"/>
              </a:ext>
            </a:extLst>
          </p:cNvPr>
          <p:cNvSpPr txBox="1"/>
          <p:nvPr/>
        </p:nvSpPr>
        <p:spPr>
          <a:xfrm>
            <a:off x="6159260" y="4677108"/>
            <a:ext cx="2761791" cy="246221"/>
          </a:xfrm>
          <a:prstGeom prst="rect">
            <a:avLst/>
          </a:prstGeom>
          <a:noFill/>
        </p:spPr>
        <p:txBody>
          <a:bodyPr wrap="square" rtlCol="0">
            <a:spAutoFit/>
          </a:bodyPr>
          <a:lstStyle/>
          <a:p>
            <a:pPr algn="r"/>
            <a:r>
              <a:rPr lang="en-US" sz="1000" i="1" dirty="0">
                <a:latin typeface="Arial" panose="020B0604020202020204" pitchFamily="34" charset="0"/>
                <a:cs typeface="Arial" panose="020B0604020202020204" pitchFamily="34" charset="0"/>
              </a:rPr>
              <a:t>* Question asked of appropriate subgroup</a:t>
            </a:r>
          </a:p>
        </p:txBody>
      </p:sp>
      <p:sp>
        <p:nvSpPr>
          <p:cNvPr id="9" name="TextBox 8">
            <a:extLst>
              <a:ext uri="{FF2B5EF4-FFF2-40B4-BE49-F238E27FC236}">
                <a16:creationId xmlns:a16="http://schemas.microsoft.com/office/drawing/2014/main" id="{BA4DF541-1E2E-402F-AB8E-0BD97530B56A}"/>
              </a:ext>
            </a:extLst>
          </p:cNvPr>
          <p:cNvSpPr txBox="1"/>
          <p:nvPr/>
        </p:nvSpPr>
        <p:spPr>
          <a:xfrm>
            <a:off x="4664278" y="2177321"/>
            <a:ext cx="1494982" cy="369332"/>
          </a:xfrm>
          <a:prstGeom prst="rect">
            <a:avLst/>
          </a:prstGeom>
          <a:solidFill>
            <a:schemeClr val="bg1">
              <a:lumMod val="85000"/>
            </a:schemeClr>
          </a:solidFill>
        </p:spPr>
        <p:txBody>
          <a:bodyPr wrap="square" rtlCol="0">
            <a:spAutoFit/>
          </a:bodyPr>
          <a:lstStyle/>
          <a:p>
            <a:r>
              <a:rPr lang="en-US" sz="900" b="1" dirty="0">
                <a:latin typeface="Arial" panose="020B0604020202020204" pitchFamily="34" charset="0"/>
                <a:cs typeface="Arial" panose="020B0604020202020204" pitchFamily="34" charset="0"/>
              </a:rPr>
              <a:t>Among Whites: 20%</a:t>
            </a:r>
          </a:p>
          <a:p>
            <a:r>
              <a:rPr lang="en-US" sz="900" b="1" dirty="0">
                <a:latin typeface="Arial" panose="020B0604020202020204" pitchFamily="34" charset="0"/>
                <a:cs typeface="Arial" panose="020B0604020202020204" pitchFamily="34" charset="0"/>
              </a:rPr>
              <a:t>Among Blacks: 47%</a:t>
            </a:r>
          </a:p>
        </p:txBody>
      </p:sp>
      <p:sp>
        <p:nvSpPr>
          <p:cNvPr id="10" name="TextBox 9">
            <a:extLst>
              <a:ext uri="{FF2B5EF4-FFF2-40B4-BE49-F238E27FC236}">
                <a16:creationId xmlns:a16="http://schemas.microsoft.com/office/drawing/2014/main" id="{7BB662B6-6A81-46A2-A36B-EC035A6BA9DA}"/>
              </a:ext>
            </a:extLst>
          </p:cNvPr>
          <p:cNvSpPr txBox="1"/>
          <p:nvPr/>
        </p:nvSpPr>
        <p:spPr>
          <a:xfrm>
            <a:off x="7108166" y="2918635"/>
            <a:ext cx="2013771" cy="369332"/>
          </a:xfrm>
          <a:prstGeom prst="rect">
            <a:avLst/>
          </a:prstGeom>
          <a:solidFill>
            <a:schemeClr val="bg1">
              <a:lumMod val="85000"/>
            </a:schemeClr>
          </a:solidFill>
        </p:spPr>
        <p:txBody>
          <a:bodyPr wrap="square" rtlCol="0">
            <a:spAutoFit/>
          </a:bodyPr>
          <a:lstStyle/>
          <a:p>
            <a:r>
              <a:rPr lang="en-US" sz="900" b="1" dirty="0">
                <a:latin typeface="Arial" panose="020B0604020202020204" pitchFamily="34" charset="0"/>
                <a:cs typeface="Arial" panose="020B0604020202020204" pitchFamily="34" charset="0"/>
              </a:rPr>
              <a:t>Among Catholics/Christians: 10%</a:t>
            </a:r>
          </a:p>
          <a:p>
            <a:r>
              <a:rPr lang="en-US" sz="900" b="1" dirty="0">
                <a:latin typeface="Arial" panose="020B0604020202020204" pitchFamily="34" charset="0"/>
                <a:cs typeface="Arial" panose="020B0604020202020204" pitchFamily="34" charset="0"/>
              </a:rPr>
              <a:t>Among Jews:  60%</a:t>
            </a:r>
          </a:p>
        </p:txBody>
      </p:sp>
      <p:sp>
        <p:nvSpPr>
          <p:cNvPr id="11" name="TextBox 10">
            <a:extLst>
              <a:ext uri="{FF2B5EF4-FFF2-40B4-BE49-F238E27FC236}">
                <a16:creationId xmlns:a16="http://schemas.microsoft.com/office/drawing/2014/main" id="{84038AB4-8BBB-40F7-A7B3-5876A0139C47}"/>
              </a:ext>
            </a:extLst>
          </p:cNvPr>
          <p:cNvSpPr txBox="1"/>
          <p:nvPr/>
        </p:nvSpPr>
        <p:spPr>
          <a:xfrm>
            <a:off x="6032656" y="2490270"/>
            <a:ext cx="1377300" cy="369332"/>
          </a:xfrm>
          <a:prstGeom prst="rect">
            <a:avLst/>
          </a:prstGeom>
          <a:solidFill>
            <a:schemeClr val="bg1">
              <a:lumMod val="85000"/>
            </a:schemeClr>
          </a:solidFill>
        </p:spPr>
        <p:txBody>
          <a:bodyPr wrap="square" rtlCol="0">
            <a:spAutoFit/>
          </a:bodyPr>
          <a:lstStyle/>
          <a:p>
            <a:r>
              <a:rPr lang="en-US" sz="900" b="1" dirty="0">
                <a:latin typeface="Arial" panose="020B0604020202020204" pitchFamily="34" charset="0"/>
                <a:cs typeface="Arial" panose="020B0604020202020204" pitchFamily="34" charset="0"/>
              </a:rPr>
              <a:t>Among Males: 13%</a:t>
            </a:r>
          </a:p>
          <a:p>
            <a:r>
              <a:rPr lang="en-US" sz="900" b="1" dirty="0">
                <a:latin typeface="Arial" panose="020B0604020202020204" pitchFamily="34" charset="0"/>
                <a:cs typeface="Arial" panose="020B0604020202020204" pitchFamily="34" charset="0"/>
              </a:rPr>
              <a:t>Among Females: 27%</a:t>
            </a:r>
          </a:p>
        </p:txBody>
      </p:sp>
      <p:sp>
        <p:nvSpPr>
          <p:cNvPr id="14" name="TextBox 13">
            <a:extLst>
              <a:ext uri="{FF2B5EF4-FFF2-40B4-BE49-F238E27FC236}">
                <a16:creationId xmlns:a16="http://schemas.microsoft.com/office/drawing/2014/main" id="{5918730D-13D5-4DB0-A546-ABA36F092181}"/>
              </a:ext>
            </a:extLst>
          </p:cNvPr>
          <p:cNvSpPr txBox="1"/>
          <p:nvPr/>
        </p:nvSpPr>
        <p:spPr>
          <a:xfrm>
            <a:off x="5978106" y="4951645"/>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98124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46</a:t>
            </a:fld>
            <a:endParaRPr lang="en-US" altLang="en-US" dirty="0">
              <a:latin typeface="Arial" pitchFamily="34" charset="0"/>
            </a:endParaRPr>
          </a:p>
        </p:txBody>
      </p:sp>
      <p:sp>
        <p:nvSpPr>
          <p:cNvPr id="17" name="Text Box 3"/>
          <p:cNvSpPr txBox="1">
            <a:spLocks noChangeArrowheads="1"/>
          </p:cNvSpPr>
          <p:nvPr/>
        </p:nvSpPr>
        <p:spPr bwMode="auto">
          <a:xfrm>
            <a:off x="184558" y="995718"/>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which of these has happened to you </a:t>
            </a:r>
          </a:p>
          <a:p>
            <a:pPr algn="ctr" eaLnBrk="1" hangingPunct="1">
              <a:spcAft>
                <a:spcPct val="0"/>
              </a:spcAft>
              <a:buFontTx/>
              <a:buNone/>
            </a:pPr>
            <a:r>
              <a:rPr lang="en-US" altLang="en-US" sz="1200" b="1" dirty="0">
                <a:solidFill>
                  <a:srgbClr val="000000"/>
                </a:solidFill>
              </a:rPr>
              <a:t>because of your race/ethnicity, religion, gender, sexuality, or because you have a disability?</a:t>
            </a:r>
          </a:p>
          <a:p>
            <a:pPr algn="ctr" eaLnBrk="1" hangingPunct="1">
              <a:spcAft>
                <a:spcPct val="0"/>
              </a:spcAft>
              <a:buFontTx/>
              <a:buNone/>
            </a:pPr>
            <a:r>
              <a:rPr lang="en-US" altLang="en-US" sz="1200" b="1" i="1" dirty="0">
                <a:solidFill>
                  <a:srgbClr val="7C3E20"/>
                </a:solidFill>
              </a:rPr>
              <a:t>% Yes</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886458802"/>
              </p:ext>
            </p:extLst>
          </p:nvPr>
        </p:nvGraphicFramePr>
        <p:xfrm>
          <a:off x="844050" y="2070289"/>
          <a:ext cx="7640457" cy="272545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38004" y="220577"/>
            <a:ext cx="82287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Some residents express fear or uncomfortableness relating to their background</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Q495 Adults (18+) living  in Greater Rochester (n=569)</a:t>
            </a:r>
          </a:p>
        </p:txBody>
      </p:sp>
      <p:sp>
        <p:nvSpPr>
          <p:cNvPr id="3" name="TextBox 2">
            <a:extLst>
              <a:ext uri="{FF2B5EF4-FFF2-40B4-BE49-F238E27FC236}">
                <a16:creationId xmlns:a16="http://schemas.microsoft.com/office/drawing/2014/main" id="{40247D90-0198-46C1-AFBE-DAEB849EF73F}"/>
              </a:ext>
            </a:extLst>
          </p:cNvPr>
          <p:cNvSpPr txBox="1"/>
          <p:nvPr/>
        </p:nvSpPr>
        <p:spPr>
          <a:xfrm>
            <a:off x="6159260" y="4677108"/>
            <a:ext cx="2761791" cy="246221"/>
          </a:xfrm>
          <a:prstGeom prst="rect">
            <a:avLst/>
          </a:prstGeom>
          <a:noFill/>
        </p:spPr>
        <p:txBody>
          <a:bodyPr wrap="square" rtlCol="0">
            <a:spAutoFit/>
          </a:bodyPr>
          <a:lstStyle/>
          <a:p>
            <a:pPr algn="r"/>
            <a:r>
              <a:rPr lang="en-US" sz="1000" i="1" dirty="0">
                <a:latin typeface="Arial" panose="020B0604020202020204" pitchFamily="34" charset="0"/>
                <a:cs typeface="Arial" panose="020B0604020202020204" pitchFamily="34" charset="0"/>
              </a:rPr>
              <a:t>* Question asked of appropriate subgroup</a:t>
            </a:r>
          </a:p>
        </p:txBody>
      </p:sp>
      <p:sp>
        <p:nvSpPr>
          <p:cNvPr id="9" name="TextBox 8">
            <a:extLst>
              <a:ext uri="{FF2B5EF4-FFF2-40B4-BE49-F238E27FC236}">
                <a16:creationId xmlns:a16="http://schemas.microsoft.com/office/drawing/2014/main" id="{1D76FE0D-FB69-4FBA-801E-28802A70D909}"/>
              </a:ext>
            </a:extLst>
          </p:cNvPr>
          <p:cNvSpPr txBox="1"/>
          <p:nvPr/>
        </p:nvSpPr>
        <p:spPr>
          <a:xfrm>
            <a:off x="959370" y="1686012"/>
            <a:ext cx="1293944" cy="369332"/>
          </a:xfrm>
          <a:prstGeom prst="rect">
            <a:avLst/>
          </a:prstGeom>
          <a:solidFill>
            <a:schemeClr val="bg1">
              <a:lumMod val="85000"/>
            </a:schemeClr>
          </a:solidFill>
        </p:spPr>
        <p:txBody>
          <a:bodyPr wrap="none" rtlCol="0">
            <a:spAutoFit/>
          </a:bodyPr>
          <a:lstStyle/>
          <a:p>
            <a:r>
              <a:rPr lang="en-US" sz="900" b="1" dirty="0">
                <a:latin typeface="Arial" panose="020B0604020202020204" pitchFamily="34" charset="0"/>
                <a:cs typeface="Arial" panose="020B0604020202020204" pitchFamily="34" charset="0"/>
              </a:rPr>
              <a:t>Among Whites: 23%</a:t>
            </a:r>
          </a:p>
          <a:p>
            <a:r>
              <a:rPr lang="en-US" sz="900" b="1" dirty="0">
                <a:latin typeface="Arial" panose="020B0604020202020204" pitchFamily="34" charset="0"/>
                <a:cs typeface="Arial" panose="020B0604020202020204" pitchFamily="34" charset="0"/>
              </a:rPr>
              <a:t>Among Blacks: 39%</a:t>
            </a:r>
          </a:p>
        </p:txBody>
      </p:sp>
      <p:sp>
        <p:nvSpPr>
          <p:cNvPr id="10" name="TextBox 9">
            <a:extLst>
              <a:ext uri="{FF2B5EF4-FFF2-40B4-BE49-F238E27FC236}">
                <a16:creationId xmlns:a16="http://schemas.microsoft.com/office/drawing/2014/main" id="{F801A1A8-105B-488D-A4E6-896A565C0B5F}"/>
              </a:ext>
            </a:extLst>
          </p:cNvPr>
          <p:cNvSpPr txBox="1"/>
          <p:nvPr/>
        </p:nvSpPr>
        <p:spPr>
          <a:xfrm>
            <a:off x="959370" y="2229595"/>
            <a:ext cx="1377300" cy="369332"/>
          </a:xfrm>
          <a:prstGeom prst="rect">
            <a:avLst/>
          </a:prstGeom>
          <a:solidFill>
            <a:schemeClr val="bg1">
              <a:lumMod val="85000"/>
            </a:schemeClr>
          </a:solidFill>
        </p:spPr>
        <p:txBody>
          <a:bodyPr wrap="none" rtlCol="0">
            <a:spAutoFit/>
          </a:bodyPr>
          <a:lstStyle/>
          <a:p>
            <a:r>
              <a:rPr lang="en-US" sz="900" b="1" dirty="0">
                <a:latin typeface="Arial" panose="020B0604020202020204" pitchFamily="34" charset="0"/>
                <a:cs typeface="Arial" panose="020B0604020202020204" pitchFamily="34" charset="0"/>
              </a:rPr>
              <a:t>Among Males: 19%</a:t>
            </a:r>
          </a:p>
          <a:p>
            <a:r>
              <a:rPr lang="en-US" sz="900" b="1" dirty="0">
                <a:latin typeface="Arial" panose="020B0604020202020204" pitchFamily="34" charset="0"/>
                <a:cs typeface="Arial" panose="020B0604020202020204" pitchFamily="34" charset="0"/>
              </a:rPr>
              <a:t>Among Females: 32%</a:t>
            </a:r>
          </a:p>
        </p:txBody>
      </p:sp>
      <p:sp>
        <p:nvSpPr>
          <p:cNvPr id="13" name="TextBox 12">
            <a:extLst>
              <a:ext uri="{FF2B5EF4-FFF2-40B4-BE49-F238E27FC236}">
                <a16:creationId xmlns:a16="http://schemas.microsoft.com/office/drawing/2014/main" id="{F8E0ED1C-A95E-45D7-963F-EE274C5DC18F}"/>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118847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47</a:t>
            </a:fld>
            <a:endParaRPr lang="en-US" altLang="en-US" dirty="0">
              <a:latin typeface="Arial" pitchFamily="34" charset="0"/>
            </a:endParaRPr>
          </a:p>
        </p:txBody>
      </p:sp>
      <p:sp>
        <p:nvSpPr>
          <p:cNvPr id="17" name="Text Box 3"/>
          <p:cNvSpPr txBox="1">
            <a:spLocks noChangeArrowheads="1"/>
          </p:cNvSpPr>
          <p:nvPr/>
        </p:nvSpPr>
        <p:spPr bwMode="auto">
          <a:xfrm>
            <a:off x="687501" y="949711"/>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DISCRIMINATED AGAINST because of your race/ethnicity? *</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419392219"/>
              </p:ext>
            </p:extLst>
          </p:nvPr>
        </p:nvGraphicFramePr>
        <p:xfrm>
          <a:off x="267422" y="1472219"/>
          <a:ext cx="4528868" cy="29099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 most common place to feel unsafe or discriminated against because </a:t>
            </a:r>
          </a:p>
          <a:p>
            <a:pPr eaLnBrk="1" hangingPunct="1"/>
            <a:r>
              <a:rPr lang="en-US" sz="1600" dirty="0"/>
              <a:t>of race/ethnicity is when out in the community (shopping, eating, etc.)</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Q405/Q415 Adults (18+) living  in Greater Rochester (n=569)</a:t>
            </a:r>
          </a:p>
        </p:txBody>
      </p:sp>
      <p:sp>
        <p:nvSpPr>
          <p:cNvPr id="7" name="TextBox 6">
            <a:extLst>
              <a:ext uri="{FF2B5EF4-FFF2-40B4-BE49-F238E27FC236}">
                <a16:creationId xmlns:a16="http://schemas.microsoft.com/office/drawing/2014/main" id="{8655C61C-F167-405C-BAAD-8F162DF29033}"/>
              </a:ext>
            </a:extLst>
          </p:cNvPr>
          <p:cNvSpPr txBox="1"/>
          <p:nvPr/>
        </p:nvSpPr>
        <p:spPr>
          <a:xfrm>
            <a:off x="889462" y="4522813"/>
            <a:ext cx="3067396" cy="400110"/>
          </a:xfrm>
          <a:prstGeom prst="rect">
            <a:avLst/>
          </a:prstGeom>
          <a:solidFill>
            <a:srgbClr val="12567C">
              <a:alpha val="25098"/>
            </a:srgbClr>
          </a:solidFill>
        </p:spPr>
        <p:txBody>
          <a:bodyPr wrap="square" rtlCol="0">
            <a:spAutoFit/>
          </a:bodyPr>
          <a:lstStyle/>
          <a:p>
            <a:pPr algn="ctr"/>
            <a:r>
              <a:rPr lang="en-US" sz="1000" i="1" dirty="0">
                <a:latin typeface="Arial" panose="020B0604020202020204" pitchFamily="34" charset="0"/>
                <a:cs typeface="Arial" panose="020B0604020202020204" pitchFamily="34" charset="0"/>
              </a:rPr>
              <a:t>* </a:t>
            </a:r>
            <a:r>
              <a:rPr lang="en-US" altLang="en-US" sz="1000" b="1" dirty="0">
                <a:solidFill>
                  <a:srgbClr val="000000"/>
                </a:solidFill>
                <a:latin typeface="Arial" panose="020B0604020202020204" pitchFamily="34" charset="0"/>
                <a:cs typeface="Arial" panose="020B0604020202020204" pitchFamily="34" charset="0"/>
              </a:rPr>
              <a:t>Asked of the 26% who have felt discriminated against because of race/ethnicity</a:t>
            </a:r>
            <a:endParaRPr lang="en-US" sz="1000" i="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D5DD9CF-6F05-448B-81AC-66FDB3A56B30}"/>
              </a:ext>
            </a:extLst>
          </p:cNvPr>
          <p:cNvSpPr txBox="1">
            <a:spLocks noChangeArrowheads="1"/>
          </p:cNvSpPr>
          <p:nvPr/>
        </p:nvSpPr>
        <p:spPr bwMode="auto">
          <a:xfrm>
            <a:off x="4566499" y="946835"/>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UNSAFE because of your race/ethnicity? **</a:t>
            </a:r>
            <a:endParaRPr lang="en-US" altLang="en-US" sz="1200" b="1" i="1" dirty="0">
              <a:solidFill>
                <a:srgbClr val="7C3E20"/>
              </a:solidFill>
            </a:endParaRPr>
          </a:p>
        </p:txBody>
      </p:sp>
      <p:graphicFrame>
        <p:nvGraphicFramePr>
          <p:cNvPr id="9" name="Object 7">
            <a:extLst>
              <a:ext uri="{FF2B5EF4-FFF2-40B4-BE49-F238E27FC236}">
                <a16:creationId xmlns:a16="http://schemas.microsoft.com/office/drawing/2014/main" id="{7BC7804A-A99F-4CA1-845C-9511BDC0F4FB}"/>
              </a:ext>
            </a:extLst>
          </p:cNvPr>
          <p:cNvGraphicFramePr>
            <a:graphicFrameLocks noChangeAspect="1"/>
          </p:cNvGraphicFramePr>
          <p:nvPr>
            <p:extLst>
              <p:ext uri="{D42A27DB-BD31-4B8C-83A1-F6EECF244321}">
                <p14:modId xmlns:p14="http://schemas.microsoft.com/office/powerpoint/2010/main" val="3378586884"/>
              </p:ext>
            </p:extLst>
          </p:nvPr>
        </p:nvGraphicFramePr>
        <p:xfrm>
          <a:off x="4146420" y="1469343"/>
          <a:ext cx="4528868" cy="2909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0E235E1-41A0-4482-BDC8-48467EE83940}"/>
              </a:ext>
            </a:extLst>
          </p:cNvPr>
          <p:cNvSpPr txBox="1"/>
          <p:nvPr/>
        </p:nvSpPr>
        <p:spPr>
          <a:xfrm>
            <a:off x="5162853" y="4510062"/>
            <a:ext cx="2853984" cy="400110"/>
          </a:xfrm>
          <a:prstGeom prst="rect">
            <a:avLst/>
          </a:prstGeom>
          <a:solidFill>
            <a:srgbClr val="CCAB2B">
              <a:alpha val="25098"/>
            </a:srgbClr>
          </a:solidFill>
        </p:spPr>
        <p:txBody>
          <a:bodyPr wrap="square" rtlCol="0">
            <a:spAutoFit/>
          </a:bodyPr>
          <a:lstStyle/>
          <a:p>
            <a:pPr algn="ctr"/>
            <a:r>
              <a:rPr lang="en-US" altLang="en-US" sz="1000" b="1" dirty="0">
                <a:solidFill>
                  <a:srgbClr val="000000"/>
                </a:solidFill>
                <a:latin typeface="Arial" panose="020B0604020202020204" pitchFamily="34" charset="0"/>
                <a:cs typeface="Arial" panose="020B0604020202020204" pitchFamily="34" charset="0"/>
              </a:rPr>
              <a:t>** Asked of the 27% who have felt unsafe </a:t>
            </a:r>
          </a:p>
          <a:p>
            <a:pPr algn="ctr"/>
            <a:r>
              <a:rPr lang="en-US" altLang="en-US" sz="1000" b="1" dirty="0">
                <a:solidFill>
                  <a:srgbClr val="000000"/>
                </a:solidFill>
                <a:latin typeface="Arial" panose="020B0604020202020204" pitchFamily="34" charset="0"/>
                <a:cs typeface="Arial" panose="020B0604020202020204" pitchFamily="34" charset="0"/>
              </a:rPr>
              <a:t>because of race/ethnicity</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105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48</a:t>
            </a:fld>
            <a:endParaRPr lang="en-US" altLang="en-US" dirty="0">
              <a:latin typeface="Arial" pitchFamily="34" charset="0"/>
            </a:endParaRPr>
          </a:p>
        </p:txBody>
      </p:sp>
      <p:sp>
        <p:nvSpPr>
          <p:cNvPr id="17" name="Text Box 3"/>
          <p:cNvSpPr txBox="1">
            <a:spLocks noChangeArrowheads="1"/>
          </p:cNvSpPr>
          <p:nvPr/>
        </p:nvSpPr>
        <p:spPr bwMode="auto">
          <a:xfrm>
            <a:off x="687501" y="949711"/>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DISCRIMINATED AGAINST because of your religion? *</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96591164"/>
              </p:ext>
            </p:extLst>
          </p:nvPr>
        </p:nvGraphicFramePr>
        <p:xfrm>
          <a:off x="267422" y="1472219"/>
          <a:ext cx="4528868" cy="29099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Religious discrimination is felt strongest in the workplace</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Q420/Q430 Adults (18+) living  in Greater Rochester (n=569)</a:t>
            </a:r>
          </a:p>
        </p:txBody>
      </p:sp>
      <p:sp>
        <p:nvSpPr>
          <p:cNvPr id="7" name="TextBox 6">
            <a:extLst>
              <a:ext uri="{FF2B5EF4-FFF2-40B4-BE49-F238E27FC236}">
                <a16:creationId xmlns:a16="http://schemas.microsoft.com/office/drawing/2014/main" id="{8655C61C-F167-405C-BAAD-8F162DF29033}"/>
              </a:ext>
            </a:extLst>
          </p:cNvPr>
          <p:cNvSpPr txBox="1"/>
          <p:nvPr/>
        </p:nvSpPr>
        <p:spPr>
          <a:xfrm>
            <a:off x="947652" y="4522813"/>
            <a:ext cx="3059084" cy="400110"/>
          </a:xfrm>
          <a:prstGeom prst="rect">
            <a:avLst/>
          </a:prstGeom>
          <a:solidFill>
            <a:srgbClr val="12567C">
              <a:alpha val="25098"/>
            </a:srgbClr>
          </a:solidFill>
        </p:spPr>
        <p:txBody>
          <a:bodyPr wrap="square" rtlCol="0">
            <a:spAutoFit/>
          </a:bodyPr>
          <a:lstStyle/>
          <a:p>
            <a:pPr algn="ctr"/>
            <a:r>
              <a:rPr lang="en-US" sz="1000" i="1" dirty="0">
                <a:latin typeface="Arial" panose="020B0604020202020204" pitchFamily="34" charset="0"/>
                <a:cs typeface="Arial" panose="020B0604020202020204" pitchFamily="34" charset="0"/>
              </a:rPr>
              <a:t>* </a:t>
            </a:r>
            <a:r>
              <a:rPr lang="en-US" altLang="en-US" sz="1000" b="1" dirty="0">
                <a:solidFill>
                  <a:srgbClr val="000000"/>
                </a:solidFill>
                <a:latin typeface="Arial" panose="020B0604020202020204" pitchFamily="34" charset="0"/>
                <a:cs typeface="Arial" panose="020B0604020202020204" pitchFamily="34" charset="0"/>
              </a:rPr>
              <a:t>Asked of the 9% who have felt discriminated against because of religion</a:t>
            </a:r>
            <a:endParaRPr lang="en-US" sz="1000" i="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D5DD9CF-6F05-448B-81AC-66FDB3A56B30}"/>
              </a:ext>
            </a:extLst>
          </p:cNvPr>
          <p:cNvSpPr txBox="1">
            <a:spLocks noChangeArrowheads="1"/>
          </p:cNvSpPr>
          <p:nvPr/>
        </p:nvSpPr>
        <p:spPr bwMode="auto">
          <a:xfrm>
            <a:off x="4566499" y="946835"/>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UNSAFE because of your religion? **</a:t>
            </a:r>
            <a:endParaRPr lang="en-US" altLang="en-US" sz="1200" b="1" i="1" dirty="0">
              <a:solidFill>
                <a:srgbClr val="7C3E20"/>
              </a:solidFill>
            </a:endParaRPr>
          </a:p>
        </p:txBody>
      </p:sp>
      <p:graphicFrame>
        <p:nvGraphicFramePr>
          <p:cNvPr id="9" name="Object 7">
            <a:extLst>
              <a:ext uri="{FF2B5EF4-FFF2-40B4-BE49-F238E27FC236}">
                <a16:creationId xmlns:a16="http://schemas.microsoft.com/office/drawing/2014/main" id="{7BC7804A-A99F-4CA1-845C-9511BDC0F4FB}"/>
              </a:ext>
            </a:extLst>
          </p:cNvPr>
          <p:cNvGraphicFramePr>
            <a:graphicFrameLocks noChangeAspect="1"/>
          </p:cNvGraphicFramePr>
          <p:nvPr>
            <p:extLst>
              <p:ext uri="{D42A27DB-BD31-4B8C-83A1-F6EECF244321}">
                <p14:modId xmlns:p14="http://schemas.microsoft.com/office/powerpoint/2010/main" val="2917628552"/>
              </p:ext>
            </p:extLst>
          </p:nvPr>
        </p:nvGraphicFramePr>
        <p:xfrm>
          <a:off x="4146420" y="1469343"/>
          <a:ext cx="4528868" cy="2909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0E235E1-41A0-4482-BDC8-48467EE83940}"/>
              </a:ext>
            </a:extLst>
          </p:cNvPr>
          <p:cNvSpPr txBox="1"/>
          <p:nvPr/>
        </p:nvSpPr>
        <p:spPr>
          <a:xfrm>
            <a:off x="5216994" y="4510062"/>
            <a:ext cx="2846250" cy="400110"/>
          </a:xfrm>
          <a:prstGeom prst="rect">
            <a:avLst/>
          </a:prstGeom>
          <a:solidFill>
            <a:srgbClr val="CCAB2B">
              <a:alpha val="25098"/>
            </a:srgbClr>
          </a:solidFill>
        </p:spPr>
        <p:txBody>
          <a:bodyPr wrap="square" rtlCol="0">
            <a:spAutoFit/>
          </a:bodyPr>
          <a:lstStyle/>
          <a:p>
            <a:pPr algn="ctr"/>
            <a:r>
              <a:rPr lang="en-US" altLang="en-US" sz="1000" b="1" dirty="0">
                <a:solidFill>
                  <a:srgbClr val="000000"/>
                </a:solidFill>
                <a:latin typeface="Arial" panose="020B0604020202020204" pitchFamily="34" charset="0"/>
                <a:cs typeface="Arial" panose="020B0604020202020204" pitchFamily="34" charset="0"/>
              </a:rPr>
              <a:t>** Asked of the 11% who have felt unsafe </a:t>
            </a:r>
          </a:p>
          <a:p>
            <a:pPr algn="ctr"/>
            <a:r>
              <a:rPr lang="en-US" altLang="en-US" sz="1000" b="1" dirty="0">
                <a:solidFill>
                  <a:srgbClr val="000000"/>
                </a:solidFill>
                <a:latin typeface="Arial" panose="020B0604020202020204" pitchFamily="34" charset="0"/>
                <a:cs typeface="Arial" panose="020B0604020202020204" pitchFamily="34" charset="0"/>
              </a:rPr>
              <a:t>because of religion</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4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72223"/>
            <a:ext cx="8229600" cy="669925"/>
          </a:xfrm>
        </p:spPr>
        <p:txBody>
          <a:bodyPr/>
          <a:lstStyle/>
          <a:p>
            <a:pPr eaLnBrk="1" hangingPunct="1"/>
            <a:r>
              <a:rPr lang="en-US" altLang="en-US" sz="1600" dirty="0">
                <a:latin typeface="Arial" pitchFamily="34" charset="0"/>
                <a:ea typeface="ヒラギノ角ゴ Pro W3" pitchFamily="125" charset="-128"/>
                <a:cs typeface="Arial" pitchFamily="34" charset="0"/>
              </a:rPr>
              <a:t>Methodology</a:t>
            </a:r>
          </a:p>
        </p:txBody>
      </p:sp>
      <p:sp>
        <p:nvSpPr>
          <p:cNvPr id="1126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fld id="{0CF63AD4-06BE-4C2E-B87B-A27D0BD472D0}" type="slidenum">
              <a:rPr lang="en-US" altLang="en-US" sz="700" smtClean="0"/>
              <a:pPr>
                <a:spcAft>
                  <a:spcPct val="0"/>
                </a:spcAft>
                <a:buFontTx/>
                <a:buNone/>
              </a:pPr>
              <a:t>4</a:t>
            </a:fld>
            <a:endParaRPr lang="en-US" altLang="en-US" sz="700" dirty="0"/>
          </a:p>
        </p:txBody>
      </p:sp>
      <p:sp>
        <p:nvSpPr>
          <p:cNvPr id="11267" name="Rectangle 3"/>
          <p:cNvSpPr>
            <a:spLocks noGrp="1" noChangeArrowheads="1"/>
          </p:cNvSpPr>
          <p:nvPr>
            <p:ph idx="1"/>
          </p:nvPr>
        </p:nvSpPr>
        <p:spPr>
          <a:xfrm>
            <a:off x="581340" y="1142149"/>
            <a:ext cx="7929613" cy="3611858"/>
          </a:xfrm>
        </p:spPr>
        <p:txBody>
          <a:bodyPr/>
          <a:lstStyle/>
          <a:p>
            <a:pPr>
              <a:spcBef>
                <a:spcPts val="600"/>
              </a:spcBef>
              <a:spcAft>
                <a:spcPts val="400"/>
              </a:spcAft>
            </a:pPr>
            <a:r>
              <a:rPr lang="en-US" sz="1200" dirty="0"/>
              <a:t>Questionnaire content was developed by Causewave Community Partners and Crux Research in consultation with the Levine Center. </a:t>
            </a:r>
          </a:p>
          <a:p>
            <a:pPr>
              <a:spcBef>
                <a:spcPts val="600"/>
              </a:spcBef>
              <a:spcAft>
                <a:spcPts val="400"/>
              </a:spcAft>
            </a:pPr>
            <a:r>
              <a:rPr lang="en-US" sz="1200" dirty="0"/>
              <a:t>BRX Research assisted in data collection.</a:t>
            </a:r>
          </a:p>
          <a:p>
            <a:pPr>
              <a:spcBef>
                <a:spcPts val="600"/>
              </a:spcBef>
              <a:spcAft>
                <a:spcPts val="400"/>
              </a:spcAft>
            </a:pPr>
            <a:r>
              <a:rPr lang="en-US" sz="1200" dirty="0"/>
              <a:t>Surveys were collected from a nine-county, Greater Rochester area. All respondents were aged 18+.</a:t>
            </a:r>
          </a:p>
          <a:p>
            <a:pPr>
              <a:spcBef>
                <a:spcPts val="600"/>
              </a:spcBef>
              <a:spcAft>
                <a:spcPts val="400"/>
              </a:spcAft>
            </a:pPr>
            <a:r>
              <a:rPr lang="en-US" sz="1200" dirty="0"/>
              <a:t>Quotas were maintained by gender, age, and race/ethnicity. The data seek to be representative of adults living in the Greater Rochester area.</a:t>
            </a:r>
          </a:p>
          <a:p>
            <a:pPr>
              <a:spcBef>
                <a:spcPts val="600"/>
              </a:spcBef>
              <a:spcAft>
                <a:spcPts val="400"/>
              </a:spcAft>
            </a:pPr>
            <a:r>
              <a:rPr lang="en-US" sz="1200" b="1" dirty="0">
                <a:solidFill>
                  <a:srgbClr val="7C3E20"/>
                </a:solidFill>
              </a:rPr>
              <a:t>569 online interviews were conducted </a:t>
            </a:r>
            <a:r>
              <a:rPr lang="en-US" sz="1200" dirty="0"/>
              <a:t>from a national survey panel.</a:t>
            </a:r>
            <a:endParaRPr lang="en-US" sz="1200" b="1" dirty="0"/>
          </a:p>
          <a:p>
            <a:pPr>
              <a:spcBef>
                <a:spcPts val="600"/>
              </a:spcBef>
              <a:spcAft>
                <a:spcPts val="400"/>
              </a:spcAft>
            </a:pPr>
            <a:r>
              <a:rPr lang="en-US" sz="1200" dirty="0"/>
              <a:t>Median survey length was 13 minutes.</a:t>
            </a:r>
          </a:p>
          <a:p>
            <a:pPr>
              <a:spcBef>
                <a:spcPts val="600"/>
              </a:spcBef>
              <a:spcAft>
                <a:spcPts val="400"/>
              </a:spcAft>
            </a:pPr>
            <a:r>
              <a:rPr lang="en-US" altLang="en-US" sz="1200" dirty="0"/>
              <a:t>Data were collected in September 14-28, 2021.</a:t>
            </a:r>
          </a:p>
          <a:p>
            <a:pPr>
              <a:spcBef>
                <a:spcPts val="600"/>
              </a:spcBef>
              <a:spcAft>
                <a:spcPts val="400"/>
              </a:spcAft>
            </a:pPr>
            <a:r>
              <a:rPr lang="en-US" sz="1200" dirty="0"/>
              <a:t>To provide more precision for subgroups, Causewave and the Levine Center conducted outreach to increase the sample size for subgroups. Additional data</a:t>
            </a:r>
            <a:r>
              <a:rPr lang="en-US" altLang="en-US" sz="1200" dirty="0"/>
              <a:t> were collected from October 2021 to March 2022.</a:t>
            </a:r>
          </a:p>
          <a:p>
            <a:pPr>
              <a:spcBef>
                <a:spcPts val="600"/>
              </a:spcBef>
              <a:spcAft>
                <a:spcPts val="400"/>
              </a:spcAft>
            </a:pPr>
            <a:r>
              <a:rPr lang="en-US" sz="1200" dirty="0"/>
              <a:t>This resulted in an additional 274 interviews. The total sample size for the project is </a:t>
            </a:r>
            <a:r>
              <a:rPr lang="en-US" sz="1200" b="1" dirty="0">
                <a:solidFill>
                  <a:srgbClr val="7C3E20"/>
                </a:solidFill>
              </a:rPr>
              <a:t>843 interviews</a:t>
            </a:r>
            <a:r>
              <a:rPr lang="en-US" sz="1200" dirty="0"/>
              <a:t>.  </a:t>
            </a:r>
          </a:p>
          <a:p>
            <a:pPr>
              <a:spcBef>
                <a:spcPts val="600"/>
              </a:spcBef>
              <a:spcAft>
                <a:spcPts val="400"/>
              </a:spcAft>
            </a:pPr>
            <a:endParaRPr lang="en-US" altLang="en-US" sz="1200" dirty="0"/>
          </a:p>
        </p:txBody>
      </p:sp>
    </p:spTree>
    <p:extLst>
      <p:ext uri="{BB962C8B-B14F-4D97-AF65-F5344CB8AC3E}">
        <p14:creationId xmlns:p14="http://schemas.microsoft.com/office/powerpoint/2010/main" val="364105421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49</a:t>
            </a:fld>
            <a:endParaRPr lang="en-US" altLang="en-US" dirty="0">
              <a:latin typeface="Arial" pitchFamily="34" charset="0"/>
            </a:endParaRPr>
          </a:p>
        </p:txBody>
      </p:sp>
      <p:sp>
        <p:nvSpPr>
          <p:cNvPr id="17" name="Text Box 3"/>
          <p:cNvSpPr txBox="1">
            <a:spLocks noChangeArrowheads="1"/>
          </p:cNvSpPr>
          <p:nvPr/>
        </p:nvSpPr>
        <p:spPr bwMode="auto">
          <a:xfrm>
            <a:off x="267422" y="949711"/>
            <a:ext cx="426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DISCRIMINATED AGAINST because you are a member of the LGBTQ+ community? *</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1931953533"/>
              </p:ext>
            </p:extLst>
          </p:nvPr>
        </p:nvGraphicFramePr>
        <p:xfrm>
          <a:off x="267422" y="1472219"/>
          <a:ext cx="4528868" cy="29099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Discrimination based on LGBTQ+ status is felt particularly online, </a:t>
            </a:r>
          </a:p>
          <a:p>
            <a:pPr eaLnBrk="1" hangingPunct="1"/>
            <a:r>
              <a:rPr lang="en-US" sz="1600" dirty="0"/>
              <a:t>in neighborhoods, and when out in the community</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Q435/Q445 Adults (18+) living  in Greater Rochester (n=569)</a:t>
            </a:r>
          </a:p>
        </p:txBody>
      </p:sp>
      <p:sp>
        <p:nvSpPr>
          <p:cNvPr id="7" name="TextBox 6">
            <a:extLst>
              <a:ext uri="{FF2B5EF4-FFF2-40B4-BE49-F238E27FC236}">
                <a16:creationId xmlns:a16="http://schemas.microsoft.com/office/drawing/2014/main" id="{8655C61C-F167-405C-BAAD-8F162DF29033}"/>
              </a:ext>
            </a:extLst>
          </p:cNvPr>
          <p:cNvSpPr txBox="1"/>
          <p:nvPr/>
        </p:nvSpPr>
        <p:spPr>
          <a:xfrm>
            <a:off x="931025" y="4522813"/>
            <a:ext cx="3142211" cy="400110"/>
          </a:xfrm>
          <a:prstGeom prst="rect">
            <a:avLst/>
          </a:prstGeom>
          <a:solidFill>
            <a:srgbClr val="12567C">
              <a:alpha val="25098"/>
            </a:srgbClr>
          </a:solidFill>
        </p:spPr>
        <p:txBody>
          <a:bodyPr wrap="square" rtlCol="0">
            <a:spAutoFit/>
          </a:bodyPr>
          <a:lstStyle/>
          <a:p>
            <a:pPr algn="ctr"/>
            <a:r>
              <a:rPr lang="en-US" sz="1000" i="1" dirty="0">
                <a:latin typeface="Arial" panose="020B0604020202020204" pitchFamily="34" charset="0"/>
                <a:cs typeface="Arial" panose="020B0604020202020204" pitchFamily="34" charset="0"/>
              </a:rPr>
              <a:t>* </a:t>
            </a:r>
            <a:r>
              <a:rPr lang="en-US" altLang="en-US" sz="1000" b="1" dirty="0">
                <a:solidFill>
                  <a:srgbClr val="000000"/>
                </a:solidFill>
                <a:latin typeface="Arial" panose="020B0604020202020204" pitchFamily="34" charset="0"/>
                <a:cs typeface="Arial" panose="020B0604020202020204" pitchFamily="34" charset="0"/>
              </a:rPr>
              <a:t>Asked of the 36% who have felt discriminated against because of LGBTQ+ status</a:t>
            </a:r>
            <a:endParaRPr lang="en-US" sz="1000" i="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D5DD9CF-6F05-448B-81AC-66FDB3A56B30}"/>
              </a:ext>
            </a:extLst>
          </p:cNvPr>
          <p:cNvSpPr txBox="1">
            <a:spLocks noChangeArrowheads="1"/>
          </p:cNvSpPr>
          <p:nvPr/>
        </p:nvSpPr>
        <p:spPr bwMode="auto">
          <a:xfrm>
            <a:off x="4566499" y="946835"/>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UNSAFE because you are a member of the LGBTQ+ community? **</a:t>
            </a:r>
            <a:endParaRPr lang="en-US" altLang="en-US" sz="1200" b="1" i="1" dirty="0">
              <a:solidFill>
                <a:srgbClr val="7C3E20"/>
              </a:solidFill>
            </a:endParaRPr>
          </a:p>
        </p:txBody>
      </p:sp>
      <p:graphicFrame>
        <p:nvGraphicFramePr>
          <p:cNvPr id="9" name="Object 7">
            <a:extLst>
              <a:ext uri="{FF2B5EF4-FFF2-40B4-BE49-F238E27FC236}">
                <a16:creationId xmlns:a16="http://schemas.microsoft.com/office/drawing/2014/main" id="{7BC7804A-A99F-4CA1-845C-9511BDC0F4FB}"/>
              </a:ext>
            </a:extLst>
          </p:cNvPr>
          <p:cNvGraphicFramePr>
            <a:graphicFrameLocks noChangeAspect="1"/>
          </p:cNvGraphicFramePr>
          <p:nvPr>
            <p:extLst>
              <p:ext uri="{D42A27DB-BD31-4B8C-83A1-F6EECF244321}">
                <p14:modId xmlns:p14="http://schemas.microsoft.com/office/powerpoint/2010/main" val="3632470760"/>
              </p:ext>
            </p:extLst>
          </p:nvPr>
        </p:nvGraphicFramePr>
        <p:xfrm>
          <a:off x="4146420" y="1469343"/>
          <a:ext cx="4528868" cy="2909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0E235E1-41A0-4482-BDC8-48467EE83940}"/>
              </a:ext>
            </a:extLst>
          </p:cNvPr>
          <p:cNvSpPr txBox="1"/>
          <p:nvPr/>
        </p:nvSpPr>
        <p:spPr>
          <a:xfrm>
            <a:off x="5201524" y="4510062"/>
            <a:ext cx="2923594" cy="400110"/>
          </a:xfrm>
          <a:prstGeom prst="rect">
            <a:avLst/>
          </a:prstGeom>
          <a:solidFill>
            <a:srgbClr val="CCAB2B">
              <a:alpha val="25098"/>
            </a:srgbClr>
          </a:solidFill>
        </p:spPr>
        <p:txBody>
          <a:bodyPr wrap="square" rtlCol="0">
            <a:spAutoFit/>
          </a:bodyPr>
          <a:lstStyle/>
          <a:p>
            <a:pPr algn="ctr"/>
            <a:r>
              <a:rPr lang="en-US" altLang="en-US" sz="1000" b="1" dirty="0">
                <a:solidFill>
                  <a:srgbClr val="000000"/>
                </a:solidFill>
                <a:latin typeface="Arial" panose="020B0604020202020204" pitchFamily="34" charset="0"/>
                <a:cs typeface="Arial" panose="020B0604020202020204" pitchFamily="34" charset="0"/>
              </a:rPr>
              <a:t>** Asked of the 42% who have felt unsafe </a:t>
            </a:r>
          </a:p>
          <a:p>
            <a:pPr algn="ctr"/>
            <a:r>
              <a:rPr lang="en-US" altLang="en-US" sz="1000" b="1" dirty="0">
                <a:solidFill>
                  <a:srgbClr val="000000"/>
                </a:solidFill>
                <a:latin typeface="Arial" panose="020B0604020202020204" pitchFamily="34" charset="0"/>
                <a:cs typeface="Arial" panose="020B0604020202020204" pitchFamily="34" charset="0"/>
              </a:rPr>
              <a:t>because of LGBTQ+ status</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059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50</a:t>
            </a:fld>
            <a:endParaRPr lang="en-US" altLang="en-US" dirty="0">
              <a:latin typeface="Arial" pitchFamily="34" charset="0"/>
            </a:endParaRPr>
          </a:p>
        </p:txBody>
      </p:sp>
      <p:sp>
        <p:nvSpPr>
          <p:cNvPr id="17" name="Text Box 3"/>
          <p:cNvSpPr txBox="1">
            <a:spLocks noChangeArrowheads="1"/>
          </p:cNvSpPr>
          <p:nvPr/>
        </p:nvSpPr>
        <p:spPr bwMode="auto">
          <a:xfrm>
            <a:off x="267422" y="949711"/>
            <a:ext cx="426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DISCRIMINATED AGAINST </a:t>
            </a:r>
          </a:p>
          <a:p>
            <a:pPr algn="ctr" eaLnBrk="1" hangingPunct="1">
              <a:spcAft>
                <a:spcPct val="0"/>
              </a:spcAft>
              <a:buFontTx/>
              <a:buNone/>
            </a:pPr>
            <a:r>
              <a:rPr lang="en-US" altLang="en-US" sz="1200" b="1" dirty="0">
                <a:solidFill>
                  <a:srgbClr val="000000"/>
                </a:solidFill>
              </a:rPr>
              <a:t>because of your gender? *</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6063404"/>
              </p:ext>
            </p:extLst>
          </p:nvPr>
        </p:nvGraphicFramePr>
        <p:xfrm>
          <a:off x="267422" y="1472219"/>
          <a:ext cx="4528868" cy="29099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Gender discrimination is apparent in the workplace</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Q450/Q460 Adults (18+) living  in Greater Rochester (n=569)</a:t>
            </a:r>
          </a:p>
        </p:txBody>
      </p:sp>
      <p:sp>
        <p:nvSpPr>
          <p:cNvPr id="7" name="TextBox 6">
            <a:extLst>
              <a:ext uri="{FF2B5EF4-FFF2-40B4-BE49-F238E27FC236}">
                <a16:creationId xmlns:a16="http://schemas.microsoft.com/office/drawing/2014/main" id="{8655C61C-F167-405C-BAAD-8F162DF29033}"/>
              </a:ext>
            </a:extLst>
          </p:cNvPr>
          <p:cNvSpPr txBox="1"/>
          <p:nvPr/>
        </p:nvSpPr>
        <p:spPr>
          <a:xfrm>
            <a:off x="889462" y="4522813"/>
            <a:ext cx="3025833" cy="400110"/>
          </a:xfrm>
          <a:prstGeom prst="rect">
            <a:avLst/>
          </a:prstGeom>
          <a:solidFill>
            <a:srgbClr val="12567C">
              <a:alpha val="25098"/>
            </a:srgbClr>
          </a:solidFill>
        </p:spPr>
        <p:txBody>
          <a:bodyPr wrap="square" rtlCol="0">
            <a:spAutoFit/>
          </a:bodyPr>
          <a:lstStyle/>
          <a:p>
            <a:pPr algn="ctr"/>
            <a:r>
              <a:rPr lang="en-US" sz="1000" i="1" dirty="0">
                <a:latin typeface="Arial" panose="020B0604020202020204" pitchFamily="34" charset="0"/>
                <a:cs typeface="Arial" panose="020B0604020202020204" pitchFamily="34" charset="0"/>
              </a:rPr>
              <a:t>* </a:t>
            </a:r>
            <a:r>
              <a:rPr lang="en-US" altLang="en-US" sz="1000" b="1" dirty="0">
                <a:solidFill>
                  <a:srgbClr val="000000"/>
                </a:solidFill>
                <a:latin typeface="Arial" panose="020B0604020202020204" pitchFamily="34" charset="0"/>
                <a:cs typeface="Arial" panose="020B0604020202020204" pitchFamily="34" charset="0"/>
              </a:rPr>
              <a:t>Asked of the 19% who have felt discriminated against because of gender</a:t>
            </a:r>
            <a:endParaRPr lang="en-US" sz="1000" i="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D5DD9CF-6F05-448B-81AC-66FDB3A56B30}"/>
              </a:ext>
            </a:extLst>
          </p:cNvPr>
          <p:cNvSpPr txBox="1">
            <a:spLocks noChangeArrowheads="1"/>
          </p:cNvSpPr>
          <p:nvPr/>
        </p:nvSpPr>
        <p:spPr bwMode="auto">
          <a:xfrm>
            <a:off x="4566499" y="946835"/>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UNSAFE </a:t>
            </a:r>
          </a:p>
          <a:p>
            <a:pPr algn="ctr" eaLnBrk="1" hangingPunct="1">
              <a:spcAft>
                <a:spcPct val="0"/>
              </a:spcAft>
              <a:buFontTx/>
              <a:buNone/>
            </a:pPr>
            <a:r>
              <a:rPr lang="en-US" altLang="en-US" sz="1200" b="1" dirty="0">
                <a:solidFill>
                  <a:srgbClr val="000000"/>
                </a:solidFill>
              </a:rPr>
              <a:t>because of your gender? **</a:t>
            </a:r>
            <a:endParaRPr lang="en-US" altLang="en-US" sz="1200" b="1" i="1" dirty="0">
              <a:solidFill>
                <a:srgbClr val="7C3E20"/>
              </a:solidFill>
            </a:endParaRPr>
          </a:p>
        </p:txBody>
      </p:sp>
      <p:graphicFrame>
        <p:nvGraphicFramePr>
          <p:cNvPr id="9" name="Object 7">
            <a:extLst>
              <a:ext uri="{FF2B5EF4-FFF2-40B4-BE49-F238E27FC236}">
                <a16:creationId xmlns:a16="http://schemas.microsoft.com/office/drawing/2014/main" id="{7BC7804A-A99F-4CA1-845C-9511BDC0F4FB}"/>
              </a:ext>
            </a:extLst>
          </p:cNvPr>
          <p:cNvGraphicFramePr>
            <a:graphicFrameLocks noChangeAspect="1"/>
          </p:cNvGraphicFramePr>
          <p:nvPr>
            <p:extLst>
              <p:ext uri="{D42A27DB-BD31-4B8C-83A1-F6EECF244321}">
                <p14:modId xmlns:p14="http://schemas.microsoft.com/office/powerpoint/2010/main" val="1571964486"/>
              </p:ext>
            </p:extLst>
          </p:nvPr>
        </p:nvGraphicFramePr>
        <p:xfrm>
          <a:off x="4146420" y="1469343"/>
          <a:ext cx="4528868" cy="2909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0E235E1-41A0-4482-BDC8-48467EE83940}"/>
              </a:ext>
            </a:extLst>
          </p:cNvPr>
          <p:cNvSpPr txBox="1"/>
          <p:nvPr/>
        </p:nvSpPr>
        <p:spPr>
          <a:xfrm>
            <a:off x="5162853" y="4510062"/>
            <a:ext cx="2815312" cy="400110"/>
          </a:xfrm>
          <a:prstGeom prst="rect">
            <a:avLst/>
          </a:prstGeom>
          <a:solidFill>
            <a:srgbClr val="CCAB2B">
              <a:alpha val="25098"/>
            </a:srgbClr>
          </a:solidFill>
        </p:spPr>
        <p:txBody>
          <a:bodyPr wrap="square" rtlCol="0">
            <a:spAutoFit/>
          </a:bodyPr>
          <a:lstStyle/>
          <a:p>
            <a:pPr algn="ctr"/>
            <a:r>
              <a:rPr lang="en-US" altLang="en-US" sz="1000" b="1" dirty="0">
                <a:solidFill>
                  <a:srgbClr val="000000"/>
                </a:solidFill>
                <a:latin typeface="Arial" panose="020B0604020202020204" pitchFamily="34" charset="0"/>
                <a:cs typeface="Arial" panose="020B0604020202020204" pitchFamily="34" charset="0"/>
              </a:rPr>
              <a:t>** Asked of the 18% who have felt unsafe </a:t>
            </a:r>
          </a:p>
          <a:p>
            <a:pPr algn="ctr"/>
            <a:r>
              <a:rPr lang="en-US" altLang="en-US" sz="1000" b="1" dirty="0">
                <a:solidFill>
                  <a:srgbClr val="000000"/>
                </a:solidFill>
                <a:latin typeface="Arial" panose="020B0604020202020204" pitchFamily="34" charset="0"/>
                <a:cs typeface="Arial" panose="020B0604020202020204" pitchFamily="34" charset="0"/>
              </a:rPr>
              <a:t>because of gender</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03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51</a:t>
            </a:fld>
            <a:endParaRPr lang="en-US" altLang="en-US" dirty="0">
              <a:latin typeface="Arial" pitchFamily="34" charset="0"/>
            </a:endParaRPr>
          </a:p>
        </p:txBody>
      </p:sp>
      <p:sp>
        <p:nvSpPr>
          <p:cNvPr id="17" name="Text Box 3"/>
          <p:cNvSpPr txBox="1">
            <a:spLocks noChangeArrowheads="1"/>
          </p:cNvSpPr>
          <p:nvPr/>
        </p:nvSpPr>
        <p:spPr bwMode="auto">
          <a:xfrm>
            <a:off x="267422" y="949711"/>
            <a:ext cx="426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DISCRIMINATED AGAINST </a:t>
            </a:r>
          </a:p>
          <a:p>
            <a:pPr algn="ctr" eaLnBrk="1" hangingPunct="1">
              <a:spcAft>
                <a:spcPct val="0"/>
              </a:spcAft>
              <a:buFontTx/>
              <a:buNone/>
            </a:pPr>
            <a:r>
              <a:rPr lang="en-US" altLang="en-US" sz="1200" b="1" dirty="0">
                <a:solidFill>
                  <a:srgbClr val="000000"/>
                </a:solidFill>
              </a:rPr>
              <a:t>because you have a disability? *</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1502393375"/>
              </p:ext>
            </p:extLst>
          </p:nvPr>
        </p:nvGraphicFramePr>
        <p:xfrm>
          <a:off x="267422" y="1472219"/>
          <a:ext cx="4528868" cy="29099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Discrimination against those with disabilities is most apparent </a:t>
            </a:r>
          </a:p>
          <a:p>
            <a:pPr eaLnBrk="1" hangingPunct="1"/>
            <a:r>
              <a:rPr lang="en-US" sz="1600" dirty="0"/>
              <a:t>in the healthcare system and when out shopping</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Q465/Q475 Adults (18+) living  in Greater Rochester (n=569)</a:t>
            </a:r>
          </a:p>
        </p:txBody>
      </p:sp>
      <p:sp>
        <p:nvSpPr>
          <p:cNvPr id="7" name="TextBox 6">
            <a:extLst>
              <a:ext uri="{FF2B5EF4-FFF2-40B4-BE49-F238E27FC236}">
                <a16:creationId xmlns:a16="http://schemas.microsoft.com/office/drawing/2014/main" id="{8655C61C-F167-405C-BAAD-8F162DF29033}"/>
              </a:ext>
            </a:extLst>
          </p:cNvPr>
          <p:cNvSpPr txBox="1"/>
          <p:nvPr/>
        </p:nvSpPr>
        <p:spPr>
          <a:xfrm>
            <a:off x="914400" y="4522813"/>
            <a:ext cx="3073747" cy="400110"/>
          </a:xfrm>
          <a:prstGeom prst="rect">
            <a:avLst/>
          </a:prstGeom>
          <a:solidFill>
            <a:srgbClr val="12567C">
              <a:alpha val="25098"/>
            </a:srgbClr>
          </a:solidFill>
        </p:spPr>
        <p:txBody>
          <a:bodyPr wrap="square" rtlCol="0">
            <a:spAutoFit/>
          </a:bodyPr>
          <a:lstStyle/>
          <a:p>
            <a:pPr algn="ctr"/>
            <a:r>
              <a:rPr lang="en-US" sz="1000" i="1" dirty="0">
                <a:latin typeface="Arial" panose="020B0604020202020204" pitchFamily="34" charset="0"/>
                <a:cs typeface="Arial" panose="020B0604020202020204" pitchFamily="34" charset="0"/>
              </a:rPr>
              <a:t>* </a:t>
            </a:r>
            <a:r>
              <a:rPr lang="en-US" altLang="en-US" sz="1000" b="1" dirty="0">
                <a:solidFill>
                  <a:srgbClr val="000000"/>
                </a:solidFill>
                <a:latin typeface="Arial" panose="020B0604020202020204" pitchFamily="34" charset="0"/>
                <a:cs typeface="Arial" panose="020B0604020202020204" pitchFamily="34" charset="0"/>
              </a:rPr>
              <a:t>Asked of the 34% who have felt discriminated against because of disability</a:t>
            </a:r>
            <a:endParaRPr lang="en-US" sz="1000" i="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D5DD9CF-6F05-448B-81AC-66FDB3A56B30}"/>
              </a:ext>
            </a:extLst>
          </p:cNvPr>
          <p:cNvSpPr txBox="1">
            <a:spLocks noChangeArrowheads="1"/>
          </p:cNvSpPr>
          <p:nvPr/>
        </p:nvSpPr>
        <p:spPr bwMode="auto">
          <a:xfrm>
            <a:off x="4566499" y="946835"/>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UNSAFE </a:t>
            </a:r>
          </a:p>
          <a:p>
            <a:pPr algn="ctr" eaLnBrk="1" hangingPunct="1">
              <a:spcAft>
                <a:spcPct val="0"/>
              </a:spcAft>
              <a:buFontTx/>
              <a:buNone/>
            </a:pPr>
            <a:r>
              <a:rPr lang="en-US" altLang="en-US" sz="1200" b="1" dirty="0">
                <a:solidFill>
                  <a:srgbClr val="000000"/>
                </a:solidFill>
              </a:rPr>
              <a:t>because you have a disability? **</a:t>
            </a:r>
            <a:endParaRPr lang="en-US" altLang="en-US" sz="1200" b="1" i="1" dirty="0">
              <a:solidFill>
                <a:srgbClr val="7C3E20"/>
              </a:solidFill>
            </a:endParaRPr>
          </a:p>
        </p:txBody>
      </p:sp>
      <p:graphicFrame>
        <p:nvGraphicFramePr>
          <p:cNvPr id="9" name="Object 7">
            <a:extLst>
              <a:ext uri="{FF2B5EF4-FFF2-40B4-BE49-F238E27FC236}">
                <a16:creationId xmlns:a16="http://schemas.microsoft.com/office/drawing/2014/main" id="{7BC7804A-A99F-4CA1-845C-9511BDC0F4FB}"/>
              </a:ext>
            </a:extLst>
          </p:cNvPr>
          <p:cNvGraphicFramePr>
            <a:graphicFrameLocks noChangeAspect="1"/>
          </p:cNvGraphicFramePr>
          <p:nvPr>
            <p:extLst>
              <p:ext uri="{D42A27DB-BD31-4B8C-83A1-F6EECF244321}">
                <p14:modId xmlns:p14="http://schemas.microsoft.com/office/powerpoint/2010/main" val="1290105843"/>
              </p:ext>
            </p:extLst>
          </p:nvPr>
        </p:nvGraphicFramePr>
        <p:xfrm>
          <a:off x="4146420" y="1469343"/>
          <a:ext cx="4528868" cy="2909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0E235E1-41A0-4482-BDC8-48467EE83940}"/>
              </a:ext>
            </a:extLst>
          </p:cNvPr>
          <p:cNvSpPr txBox="1"/>
          <p:nvPr/>
        </p:nvSpPr>
        <p:spPr>
          <a:xfrm>
            <a:off x="5186056" y="4510062"/>
            <a:ext cx="2859893" cy="400110"/>
          </a:xfrm>
          <a:prstGeom prst="rect">
            <a:avLst/>
          </a:prstGeom>
          <a:solidFill>
            <a:srgbClr val="CCAB2B">
              <a:alpha val="25098"/>
            </a:srgbClr>
          </a:solidFill>
        </p:spPr>
        <p:txBody>
          <a:bodyPr wrap="square" rtlCol="0">
            <a:spAutoFit/>
          </a:bodyPr>
          <a:lstStyle/>
          <a:p>
            <a:pPr algn="ctr"/>
            <a:r>
              <a:rPr lang="en-US" altLang="en-US" sz="1000" b="1" dirty="0">
                <a:solidFill>
                  <a:srgbClr val="000000"/>
                </a:solidFill>
                <a:latin typeface="Arial" panose="020B0604020202020204" pitchFamily="34" charset="0"/>
                <a:cs typeface="Arial" panose="020B0604020202020204" pitchFamily="34" charset="0"/>
              </a:rPr>
              <a:t>** Asked of the 41% who have felt unsafe </a:t>
            </a:r>
          </a:p>
          <a:p>
            <a:pPr algn="ctr"/>
            <a:r>
              <a:rPr lang="en-US" altLang="en-US" sz="1000" b="1" dirty="0">
                <a:solidFill>
                  <a:srgbClr val="000000"/>
                </a:solidFill>
                <a:latin typeface="Arial" panose="020B0604020202020204" pitchFamily="34" charset="0"/>
                <a:cs typeface="Arial" panose="020B0604020202020204" pitchFamily="34" charset="0"/>
              </a:rPr>
              <a:t>because of disability</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460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52</a:t>
            </a:fld>
            <a:endParaRPr lang="en-US" altLang="en-US" dirty="0">
              <a:latin typeface="Arial" pitchFamily="34" charset="0"/>
            </a:endParaRPr>
          </a:p>
        </p:txBody>
      </p:sp>
      <p:sp>
        <p:nvSpPr>
          <p:cNvPr id="17" name="Text Box 3"/>
          <p:cNvSpPr txBox="1">
            <a:spLocks noChangeArrowheads="1"/>
          </p:cNvSpPr>
          <p:nvPr/>
        </p:nvSpPr>
        <p:spPr bwMode="auto">
          <a:xfrm>
            <a:off x="267422" y="949711"/>
            <a:ext cx="426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DISCRIMINATED AGAINST </a:t>
            </a:r>
          </a:p>
          <a:p>
            <a:pPr algn="ctr" eaLnBrk="1" hangingPunct="1">
              <a:spcAft>
                <a:spcPct val="0"/>
              </a:spcAft>
              <a:buFontTx/>
              <a:buNone/>
            </a:pPr>
            <a:r>
              <a:rPr lang="en-US" altLang="en-US" sz="1200" b="1" dirty="0">
                <a:solidFill>
                  <a:srgbClr val="000000"/>
                </a:solidFill>
              </a:rPr>
              <a:t>because you are deaf/hard-of-hearing? *</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651125604"/>
              </p:ext>
            </p:extLst>
          </p:nvPr>
        </p:nvGraphicFramePr>
        <p:xfrm>
          <a:off x="267422" y="1472219"/>
          <a:ext cx="4528868" cy="29099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 Deaf/Hard of Hearing community experiences discrimination </a:t>
            </a:r>
          </a:p>
          <a:p>
            <a:pPr eaLnBrk="1" hangingPunct="1"/>
            <a:r>
              <a:rPr lang="en-US" sz="1600" dirty="0"/>
              <a:t>in a broad array of settings</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Q480/Q490 Adults (18+) living  in Greater Rochester (n=569)</a:t>
            </a:r>
          </a:p>
        </p:txBody>
      </p:sp>
      <p:sp>
        <p:nvSpPr>
          <p:cNvPr id="7" name="TextBox 6">
            <a:extLst>
              <a:ext uri="{FF2B5EF4-FFF2-40B4-BE49-F238E27FC236}">
                <a16:creationId xmlns:a16="http://schemas.microsoft.com/office/drawing/2014/main" id="{8655C61C-F167-405C-BAAD-8F162DF29033}"/>
              </a:ext>
            </a:extLst>
          </p:cNvPr>
          <p:cNvSpPr txBox="1"/>
          <p:nvPr/>
        </p:nvSpPr>
        <p:spPr>
          <a:xfrm>
            <a:off x="872836" y="4522813"/>
            <a:ext cx="3142211" cy="400110"/>
          </a:xfrm>
          <a:prstGeom prst="rect">
            <a:avLst/>
          </a:prstGeom>
          <a:solidFill>
            <a:srgbClr val="12567C">
              <a:alpha val="25098"/>
            </a:srgbClr>
          </a:solidFill>
        </p:spPr>
        <p:txBody>
          <a:bodyPr wrap="square" rtlCol="0">
            <a:spAutoFit/>
          </a:bodyPr>
          <a:lstStyle/>
          <a:p>
            <a:pPr algn="ctr"/>
            <a:r>
              <a:rPr lang="en-US" sz="1000" i="1" dirty="0">
                <a:latin typeface="Arial" panose="020B0604020202020204" pitchFamily="34" charset="0"/>
                <a:cs typeface="Arial" panose="020B0604020202020204" pitchFamily="34" charset="0"/>
              </a:rPr>
              <a:t>* </a:t>
            </a:r>
            <a:r>
              <a:rPr lang="en-US" altLang="en-US" sz="1000" b="1" dirty="0">
                <a:solidFill>
                  <a:srgbClr val="000000"/>
                </a:solidFill>
                <a:latin typeface="Arial" panose="020B0604020202020204" pitchFamily="34" charset="0"/>
                <a:cs typeface="Arial" panose="020B0604020202020204" pitchFamily="34" charset="0"/>
              </a:rPr>
              <a:t>Asked of the 27% who have felt discriminated against because of being deaf/hard-of-hearing</a:t>
            </a:r>
            <a:endParaRPr lang="en-US" sz="1000" i="1"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D5DD9CF-6F05-448B-81AC-66FDB3A56B30}"/>
              </a:ext>
            </a:extLst>
          </p:cNvPr>
          <p:cNvSpPr txBox="1">
            <a:spLocks noChangeArrowheads="1"/>
          </p:cNvSpPr>
          <p:nvPr/>
        </p:nvSpPr>
        <p:spPr bwMode="auto">
          <a:xfrm>
            <a:off x="4566499" y="946835"/>
            <a:ext cx="384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Where have you felt UNSAFE </a:t>
            </a:r>
          </a:p>
          <a:p>
            <a:pPr algn="ctr" eaLnBrk="1" hangingPunct="1">
              <a:spcAft>
                <a:spcPct val="0"/>
              </a:spcAft>
              <a:buFontTx/>
              <a:buNone/>
            </a:pPr>
            <a:r>
              <a:rPr lang="en-US" altLang="en-US" sz="1200" b="1" dirty="0">
                <a:solidFill>
                  <a:srgbClr val="000000"/>
                </a:solidFill>
              </a:rPr>
              <a:t>because you are deaf/hard-of-hearing? **</a:t>
            </a:r>
            <a:endParaRPr lang="en-US" altLang="en-US" sz="1200" b="1" i="1" dirty="0">
              <a:solidFill>
                <a:srgbClr val="7C3E20"/>
              </a:solidFill>
            </a:endParaRPr>
          </a:p>
        </p:txBody>
      </p:sp>
      <p:graphicFrame>
        <p:nvGraphicFramePr>
          <p:cNvPr id="9" name="Object 7">
            <a:extLst>
              <a:ext uri="{FF2B5EF4-FFF2-40B4-BE49-F238E27FC236}">
                <a16:creationId xmlns:a16="http://schemas.microsoft.com/office/drawing/2014/main" id="{7BC7804A-A99F-4CA1-845C-9511BDC0F4FB}"/>
              </a:ext>
            </a:extLst>
          </p:cNvPr>
          <p:cNvGraphicFramePr>
            <a:graphicFrameLocks noChangeAspect="1"/>
          </p:cNvGraphicFramePr>
          <p:nvPr>
            <p:extLst>
              <p:ext uri="{D42A27DB-BD31-4B8C-83A1-F6EECF244321}">
                <p14:modId xmlns:p14="http://schemas.microsoft.com/office/powerpoint/2010/main" val="1572353906"/>
              </p:ext>
            </p:extLst>
          </p:nvPr>
        </p:nvGraphicFramePr>
        <p:xfrm>
          <a:off x="4146420" y="1469343"/>
          <a:ext cx="4528868" cy="29099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0E235E1-41A0-4482-BDC8-48467EE83940}"/>
              </a:ext>
            </a:extLst>
          </p:cNvPr>
          <p:cNvSpPr txBox="1"/>
          <p:nvPr/>
        </p:nvSpPr>
        <p:spPr>
          <a:xfrm>
            <a:off x="5147384" y="4510062"/>
            <a:ext cx="2923593" cy="400110"/>
          </a:xfrm>
          <a:prstGeom prst="rect">
            <a:avLst/>
          </a:prstGeom>
          <a:solidFill>
            <a:srgbClr val="CCAB2B">
              <a:alpha val="25098"/>
            </a:srgbClr>
          </a:solidFill>
        </p:spPr>
        <p:txBody>
          <a:bodyPr wrap="square" rtlCol="0">
            <a:spAutoFit/>
          </a:bodyPr>
          <a:lstStyle/>
          <a:p>
            <a:pPr algn="ctr"/>
            <a:r>
              <a:rPr lang="en-US" altLang="en-US" sz="1000" b="1" dirty="0">
                <a:solidFill>
                  <a:srgbClr val="000000"/>
                </a:solidFill>
                <a:latin typeface="Arial" panose="020B0604020202020204" pitchFamily="34" charset="0"/>
                <a:cs typeface="Arial" panose="020B0604020202020204" pitchFamily="34" charset="0"/>
              </a:rPr>
              <a:t>** Asked of the 29% who have felt unsafe </a:t>
            </a:r>
          </a:p>
          <a:p>
            <a:pPr algn="ctr"/>
            <a:r>
              <a:rPr lang="en-US" altLang="en-US" sz="1000" b="1" dirty="0">
                <a:solidFill>
                  <a:srgbClr val="000000"/>
                </a:solidFill>
                <a:latin typeface="Arial" panose="020B0604020202020204" pitchFamily="34" charset="0"/>
                <a:cs typeface="Arial" panose="020B0604020202020204" pitchFamily="34" charset="0"/>
              </a:rPr>
              <a:t>because of deaf/hard-of-hearing</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90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Positive and Negative Actions Being Taken By Area Residents</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53</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4162457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54</a:t>
            </a:fld>
            <a:endParaRPr lang="en-US" altLang="en-US" dirty="0">
              <a:latin typeface="Arial" pitchFamily="34" charset="0"/>
            </a:endParaRPr>
          </a:p>
        </p:txBody>
      </p:sp>
      <p:sp>
        <p:nvSpPr>
          <p:cNvPr id="17" name="Text Box 3"/>
          <p:cNvSpPr txBox="1">
            <a:spLocks noChangeArrowheads="1"/>
          </p:cNvSpPr>
          <p:nvPr/>
        </p:nvSpPr>
        <p:spPr bwMode="auto">
          <a:xfrm>
            <a:off x="184558" y="966690"/>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which of the following have you done?</a:t>
            </a:r>
          </a:p>
          <a:p>
            <a:pPr algn="ctr" eaLnBrk="1" hangingPunct="1">
              <a:spcAft>
                <a:spcPct val="0"/>
              </a:spcAft>
              <a:buFontTx/>
              <a:buNone/>
            </a:pPr>
            <a:r>
              <a:rPr lang="en-US" altLang="en-US" sz="1200" b="1" i="1" dirty="0">
                <a:solidFill>
                  <a:srgbClr val="7C3E20"/>
                </a:solidFill>
              </a:rPr>
              <a:t>% Yes</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1886910940"/>
              </p:ext>
            </p:extLst>
          </p:nvPr>
        </p:nvGraphicFramePr>
        <p:xfrm>
          <a:off x="554636"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Many respondents have taken part in positive activities relating to diversity</a:t>
            </a:r>
          </a:p>
          <a:p>
            <a:pPr eaLnBrk="1" hangingPunct="1"/>
            <a:r>
              <a:rPr lang="en-US" sz="1400" i="1" dirty="0"/>
              <a:t>Black/AAs have taken part in more activities than whites</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Q505 Adults (18+) living  in Greater Rochester (n=569)</a:t>
            </a:r>
          </a:p>
        </p:txBody>
      </p:sp>
      <p:graphicFrame>
        <p:nvGraphicFramePr>
          <p:cNvPr id="2" name="Table 1">
            <a:extLst>
              <a:ext uri="{FF2B5EF4-FFF2-40B4-BE49-F238E27FC236}">
                <a16:creationId xmlns:a16="http://schemas.microsoft.com/office/drawing/2014/main" id="{24AE0EC8-CEB9-42B4-B7EE-B2ACC534D7C4}"/>
              </a:ext>
            </a:extLst>
          </p:cNvPr>
          <p:cNvGraphicFramePr>
            <a:graphicFrameLocks noGrp="1"/>
          </p:cNvGraphicFramePr>
          <p:nvPr>
            <p:extLst>
              <p:ext uri="{D42A27DB-BD31-4B8C-83A1-F6EECF244321}">
                <p14:modId xmlns:p14="http://schemas.microsoft.com/office/powerpoint/2010/main" val="1013305916"/>
              </p:ext>
            </p:extLst>
          </p:nvPr>
        </p:nvGraphicFramePr>
        <p:xfrm>
          <a:off x="6530196" y="1235289"/>
          <a:ext cx="1106935" cy="3329290"/>
        </p:xfrm>
        <a:graphic>
          <a:graphicData uri="http://schemas.openxmlformats.org/drawingml/2006/table">
            <a:tbl>
              <a:tblPr/>
              <a:tblGrid>
                <a:gridCol w="575481">
                  <a:extLst>
                    <a:ext uri="{9D8B030D-6E8A-4147-A177-3AD203B41FA5}">
                      <a16:colId xmlns:a16="http://schemas.microsoft.com/office/drawing/2014/main" val="416597457"/>
                    </a:ext>
                  </a:extLst>
                </a:gridCol>
                <a:gridCol w="531454">
                  <a:extLst>
                    <a:ext uri="{9D8B030D-6E8A-4147-A177-3AD203B41FA5}">
                      <a16:colId xmlns:a16="http://schemas.microsoft.com/office/drawing/2014/main" val="3726432143"/>
                    </a:ext>
                  </a:extLst>
                </a:gridCol>
              </a:tblGrid>
              <a:tr h="332929">
                <a:tc>
                  <a:txBody>
                    <a:bodyPr/>
                    <a:lstStyle/>
                    <a:p>
                      <a:pPr algn="ctr"/>
                      <a:r>
                        <a:rPr lang="en-US" sz="1000" b="1" dirty="0">
                          <a:solidFill>
                            <a:schemeClr val="tx1">
                              <a:lumMod val="65000"/>
                              <a:lumOff val="35000"/>
                            </a:schemeClr>
                          </a:solidFill>
                          <a:latin typeface="Arial" panose="020B0604020202020204" pitchFamily="34" charset="0"/>
                          <a:cs typeface="Arial" panose="020B0604020202020204" pitchFamily="34" charset="0"/>
                        </a:rPr>
                        <a:t>White</a:t>
                      </a:r>
                    </a:p>
                  </a:txBody>
                  <a:tcPr anchor="b">
                    <a:lnL w="9525" cmpd="sng">
                      <a:noFill/>
                      <a:prstDash val="sysDot"/>
                    </a:lnL>
                    <a:lnR w="9525" cap="flat" cmpd="sng" algn="ctr">
                      <a:noFill/>
                      <a:prstDash val="sysDot"/>
                      <a:round/>
                      <a:headEnd type="none" w="med" len="med"/>
                      <a:tailEnd type="none" w="med" len="med"/>
                    </a:lnR>
                    <a:lnT w="9525" cmpd="sng">
                      <a:noFill/>
                      <a:prstDash val="sysDot"/>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Arial" panose="020B0604020202020204" pitchFamily="34" charset="0"/>
                          <a:cs typeface="Arial" panose="020B0604020202020204" pitchFamily="34" charset="0"/>
                        </a:rPr>
                        <a:t>Black</a:t>
                      </a:r>
                    </a:p>
                  </a:txBody>
                  <a:tcPr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mpd="sng">
                      <a:noFill/>
                      <a:prstDash val="sysDot"/>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5036680"/>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40%</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55%</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953434"/>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37%</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59%</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885441"/>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38%</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55%</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7752608"/>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25%</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41%</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462154"/>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24%</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42%</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281703"/>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17%</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33%</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0191759"/>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17%</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31%</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5311102"/>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4%</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24%</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56277"/>
                  </a:ext>
                </a:extLst>
              </a:tr>
              <a:tr h="332929">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5%</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mpd="sng">
                      <a:noFill/>
                      <a:prstDash val="sysDot"/>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29%</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mpd="sng">
                      <a:noFill/>
                      <a:prstDash val="sysDot"/>
                    </a:lnB>
                    <a:lnTlToBr w="12700" cmpd="sng">
                      <a:noFill/>
                      <a:prstDash val="solid"/>
                    </a:lnTlToBr>
                    <a:lnBlToTr w="12700" cmpd="sng">
                      <a:noFill/>
                      <a:prstDash val="solid"/>
                    </a:lnBlToTr>
                  </a:tcPr>
                </a:tc>
                <a:extLst>
                  <a:ext uri="{0D108BD9-81ED-4DB2-BD59-A6C34878D82A}">
                    <a16:rowId xmlns:a16="http://schemas.microsoft.com/office/drawing/2014/main" val="1370229312"/>
                  </a:ext>
                </a:extLst>
              </a:tr>
            </a:tbl>
          </a:graphicData>
        </a:graphic>
      </p:graphicFrame>
      <p:sp>
        <p:nvSpPr>
          <p:cNvPr id="9" name="TextBox 8">
            <a:extLst>
              <a:ext uri="{FF2B5EF4-FFF2-40B4-BE49-F238E27FC236}">
                <a16:creationId xmlns:a16="http://schemas.microsoft.com/office/drawing/2014/main" id="{0B1BFB89-074A-44A1-9CEF-04572ADF7884}"/>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505774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55</a:t>
            </a:fld>
            <a:endParaRPr lang="en-US" altLang="en-US" dirty="0">
              <a:latin typeface="Arial" pitchFamily="34" charset="0"/>
            </a:endParaRPr>
          </a:p>
        </p:txBody>
      </p:sp>
      <p:sp>
        <p:nvSpPr>
          <p:cNvPr id="17" name="Text Box 3"/>
          <p:cNvSpPr txBox="1">
            <a:spLocks noChangeArrowheads="1"/>
          </p:cNvSpPr>
          <p:nvPr/>
        </p:nvSpPr>
        <p:spPr bwMode="auto">
          <a:xfrm>
            <a:off x="184558" y="966690"/>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In the past couple of years, which of the following have you done?</a:t>
            </a:r>
          </a:p>
          <a:p>
            <a:pPr algn="ctr" eaLnBrk="1" hangingPunct="1">
              <a:spcAft>
                <a:spcPct val="0"/>
              </a:spcAft>
              <a:buFontTx/>
              <a:buNone/>
            </a:pPr>
            <a:r>
              <a:rPr lang="en-US" altLang="en-US" sz="1200" b="1" i="1" dirty="0">
                <a:solidFill>
                  <a:srgbClr val="7C3E20"/>
                </a:solidFill>
              </a:rPr>
              <a:t>% Yes</a:t>
            </a: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660785010"/>
              </p:ext>
            </p:extLst>
          </p:nvPr>
        </p:nvGraphicFramePr>
        <p:xfrm>
          <a:off x="255716" y="1454967"/>
          <a:ext cx="7939378"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74559" y="188974"/>
            <a:ext cx="81205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Area residents are unlikely to say they have taken part in acts of discrimination</a:t>
            </a:r>
          </a:p>
          <a:p>
            <a:pPr eaLnBrk="1" hangingPunct="1"/>
            <a:r>
              <a:rPr lang="en-US" sz="1400" i="1" dirty="0"/>
              <a:t>Black/AAs and whites have similar levels of taking part in discriminatory acts</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Q500 Adults (18+) living  in Greater Rochester (n=569)</a:t>
            </a:r>
          </a:p>
        </p:txBody>
      </p:sp>
      <p:graphicFrame>
        <p:nvGraphicFramePr>
          <p:cNvPr id="9" name="Table 8">
            <a:extLst>
              <a:ext uri="{FF2B5EF4-FFF2-40B4-BE49-F238E27FC236}">
                <a16:creationId xmlns:a16="http://schemas.microsoft.com/office/drawing/2014/main" id="{4F939C3E-0BE0-4649-AF0D-5FDF7DCA8AED}"/>
              </a:ext>
            </a:extLst>
          </p:cNvPr>
          <p:cNvGraphicFramePr>
            <a:graphicFrameLocks noGrp="1"/>
          </p:cNvGraphicFramePr>
          <p:nvPr>
            <p:extLst>
              <p:ext uri="{D42A27DB-BD31-4B8C-83A1-F6EECF244321}">
                <p14:modId xmlns:p14="http://schemas.microsoft.com/office/powerpoint/2010/main" val="2176353676"/>
              </p:ext>
            </p:extLst>
          </p:nvPr>
        </p:nvGraphicFramePr>
        <p:xfrm>
          <a:off x="6275515" y="1103545"/>
          <a:ext cx="1153673" cy="3409376"/>
        </p:xfrm>
        <a:graphic>
          <a:graphicData uri="http://schemas.openxmlformats.org/drawingml/2006/table">
            <a:tbl>
              <a:tblPr/>
              <a:tblGrid>
                <a:gridCol w="599780">
                  <a:extLst>
                    <a:ext uri="{9D8B030D-6E8A-4147-A177-3AD203B41FA5}">
                      <a16:colId xmlns:a16="http://schemas.microsoft.com/office/drawing/2014/main" val="416597457"/>
                    </a:ext>
                  </a:extLst>
                </a:gridCol>
                <a:gridCol w="553893">
                  <a:extLst>
                    <a:ext uri="{9D8B030D-6E8A-4147-A177-3AD203B41FA5}">
                      <a16:colId xmlns:a16="http://schemas.microsoft.com/office/drawing/2014/main" val="3726432143"/>
                    </a:ext>
                  </a:extLst>
                </a:gridCol>
              </a:tblGrid>
              <a:tr h="426172">
                <a:tc>
                  <a:txBody>
                    <a:bodyPr/>
                    <a:lstStyle/>
                    <a:p>
                      <a:pPr algn="ctr"/>
                      <a:r>
                        <a:rPr lang="en-US" sz="1000" b="1" dirty="0">
                          <a:solidFill>
                            <a:schemeClr val="tx1">
                              <a:lumMod val="65000"/>
                              <a:lumOff val="35000"/>
                            </a:schemeClr>
                          </a:solidFill>
                          <a:latin typeface="Arial" panose="020B0604020202020204" pitchFamily="34" charset="0"/>
                          <a:cs typeface="Arial" panose="020B0604020202020204" pitchFamily="34" charset="0"/>
                        </a:rPr>
                        <a:t>White</a:t>
                      </a:r>
                    </a:p>
                  </a:txBody>
                  <a:tcPr anchor="b">
                    <a:lnL w="9525" cmpd="sng">
                      <a:noFill/>
                      <a:prstDash val="sysDot"/>
                    </a:lnL>
                    <a:lnR w="9525" cap="flat" cmpd="sng" algn="ctr">
                      <a:noFill/>
                      <a:prstDash val="sysDot"/>
                      <a:round/>
                      <a:headEnd type="none" w="med" len="med"/>
                      <a:tailEnd type="none" w="med" len="med"/>
                    </a:lnR>
                    <a:lnT w="9525" cmpd="sng">
                      <a:noFill/>
                      <a:prstDash val="sysDot"/>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Arial" panose="020B0604020202020204" pitchFamily="34" charset="0"/>
                          <a:cs typeface="Arial" panose="020B0604020202020204" pitchFamily="34" charset="0"/>
                        </a:rPr>
                        <a:t>Black</a:t>
                      </a:r>
                    </a:p>
                  </a:txBody>
                  <a:tcPr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mpd="sng">
                      <a:noFill/>
                      <a:prstDash val="sysDot"/>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5036680"/>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23%</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23%</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953434"/>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15%</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16%</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885441"/>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7%</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7%</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7752608"/>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7%</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11%</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462154"/>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6%</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10%</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281703"/>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4%</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13%</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0191759"/>
                  </a:ext>
                </a:extLst>
              </a:tr>
              <a:tr h="426172">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6%</a:t>
                      </a:r>
                    </a:p>
                  </a:txBody>
                  <a:tcPr marL="6350" marR="6350" marT="6350" marB="0" anchor="ctr">
                    <a:lnL w="9525" cmpd="sng">
                      <a:noFill/>
                      <a:prstDash val="sysDot"/>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b="0" i="0" u="none" strike="noStrike" dirty="0">
                          <a:solidFill>
                            <a:schemeClr val="tx1">
                              <a:lumMod val="65000"/>
                              <a:lumOff val="35000"/>
                            </a:schemeClr>
                          </a:solidFill>
                          <a:effectLst/>
                          <a:latin typeface="Arial" panose="020B0604020202020204" pitchFamily="34" charset="0"/>
                        </a:rPr>
                        <a:t>7%</a:t>
                      </a:r>
                    </a:p>
                  </a:txBody>
                  <a:tcPr marL="6350" marR="6350" marT="6350" marB="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5311102"/>
                  </a:ext>
                </a:extLst>
              </a:tr>
            </a:tbl>
          </a:graphicData>
        </a:graphic>
      </p:graphicFrame>
      <p:sp>
        <p:nvSpPr>
          <p:cNvPr id="10" name="TextBox 9">
            <a:extLst>
              <a:ext uri="{FF2B5EF4-FFF2-40B4-BE49-F238E27FC236}">
                <a16:creationId xmlns:a16="http://schemas.microsoft.com/office/drawing/2014/main" id="{AE78DD3C-4E0C-4D66-B266-8BAE9FEC330C}"/>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3086195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Community Support for Action</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56</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2073512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57</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There is support for a greater focus on minority hiring in public jobs</a:t>
            </a:r>
            <a:br>
              <a:rPr lang="en-US" sz="1600" dirty="0"/>
            </a:br>
            <a:r>
              <a:rPr lang="en-US" sz="1600" dirty="0"/>
              <a:t>and increased public policies that encourage inclusion</a:t>
            </a:r>
            <a:endParaRPr lang="en-US" sz="1200" i="1" dirty="0"/>
          </a:p>
        </p:txBody>
      </p:sp>
      <p:cxnSp>
        <p:nvCxnSpPr>
          <p:cNvPr id="10" name="Straight Connector 9"/>
          <p:cNvCxnSpPr/>
          <p:nvPr/>
        </p:nvCxnSpPr>
        <p:spPr>
          <a:xfrm>
            <a:off x="4584485"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2428091" y="1002381"/>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graphicFrame>
        <p:nvGraphicFramePr>
          <p:cNvPr id="11" name="Object 5">
            <a:extLst>
              <a:ext uri="{FF2B5EF4-FFF2-40B4-BE49-F238E27FC236}">
                <a16:creationId xmlns:a16="http://schemas.microsoft.com/office/drawing/2014/main" id="{D9C9D703-6593-4705-9269-626752644031}"/>
              </a:ext>
            </a:extLst>
          </p:cNvPr>
          <p:cNvGraphicFramePr>
            <a:graphicFrameLocks noChangeAspect="1"/>
          </p:cNvGraphicFramePr>
          <p:nvPr>
            <p:extLst>
              <p:ext uri="{D42A27DB-BD31-4B8C-83A1-F6EECF244321}">
                <p14:modId xmlns:p14="http://schemas.microsoft.com/office/powerpoint/2010/main" val="988628842"/>
              </p:ext>
            </p:extLst>
          </p:nvPr>
        </p:nvGraphicFramePr>
        <p:xfrm>
          <a:off x="-32856" y="1931316"/>
          <a:ext cx="4592372" cy="25786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CCB49911-7D5E-4E5B-BEDD-7687AD850CB6}"/>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3" name="Text Box 3">
            <a:extLst>
              <a:ext uri="{FF2B5EF4-FFF2-40B4-BE49-F238E27FC236}">
                <a16:creationId xmlns:a16="http://schemas.microsoft.com/office/drawing/2014/main" id="{6C55B986-F5D8-4888-9D15-F0FCD0942C39}"/>
              </a:ext>
            </a:extLst>
          </p:cNvPr>
          <p:cNvSpPr txBox="1">
            <a:spLocks noChangeArrowheads="1"/>
          </p:cNvSpPr>
          <p:nvPr/>
        </p:nvSpPr>
        <p:spPr bwMode="auto">
          <a:xfrm>
            <a:off x="190829" y="1396532"/>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A greater focus on hiring people of color </a:t>
            </a:r>
          </a:p>
          <a:p>
            <a:pPr algn="ctr" eaLnBrk="1" hangingPunct="1">
              <a:spcAft>
                <a:spcPct val="0"/>
              </a:spcAft>
              <a:buFontTx/>
              <a:buNone/>
            </a:pPr>
            <a:r>
              <a:rPr lang="en-US" altLang="en-US" sz="1200" b="1" dirty="0">
                <a:solidFill>
                  <a:srgbClr val="7C3E20"/>
                </a:solidFill>
              </a:rPr>
              <a:t>in government and public jobs</a:t>
            </a:r>
            <a:endParaRPr lang="en-US" altLang="en-US" sz="1200" b="1" i="1" dirty="0">
              <a:solidFill>
                <a:srgbClr val="7C3E20"/>
              </a:solidFill>
            </a:endParaRPr>
          </a:p>
        </p:txBody>
      </p:sp>
      <p:graphicFrame>
        <p:nvGraphicFramePr>
          <p:cNvPr id="17" name="Object 5">
            <a:extLst>
              <a:ext uri="{FF2B5EF4-FFF2-40B4-BE49-F238E27FC236}">
                <a16:creationId xmlns:a16="http://schemas.microsoft.com/office/drawing/2014/main" id="{7C4D48CE-DB99-400C-999D-D74A5AEA7555}"/>
              </a:ext>
            </a:extLst>
          </p:cNvPr>
          <p:cNvGraphicFramePr>
            <a:graphicFrameLocks noChangeAspect="1"/>
          </p:cNvGraphicFramePr>
          <p:nvPr>
            <p:extLst>
              <p:ext uri="{D42A27DB-BD31-4B8C-83A1-F6EECF244321}">
                <p14:modId xmlns:p14="http://schemas.microsoft.com/office/powerpoint/2010/main" val="3047517717"/>
              </p:ext>
            </p:extLst>
          </p:nvPr>
        </p:nvGraphicFramePr>
        <p:xfrm>
          <a:off x="4584485" y="1920457"/>
          <a:ext cx="4592372" cy="257865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
            <a:extLst>
              <a:ext uri="{FF2B5EF4-FFF2-40B4-BE49-F238E27FC236}">
                <a16:creationId xmlns:a16="http://schemas.microsoft.com/office/drawing/2014/main" id="{E5A3A300-84BD-47CC-92C5-D81381A59239}"/>
              </a:ext>
            </a:extLst>
          </p:cNvPr>
          <p:cNvSpPr txBox="1">
            <a:spLocks noChangeArrowheads="1"/>
          </p:cNvSpPr>
          <p:nvPr/>
        </p:nvSpPr>
        <p:spPr bwMode="auto">
          <a:xfrm>
            <a:off x="4667755" y="1370010"/>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More public policies that encourage diversity </a:t>
            </a:r>
          </a:p>
          <a:p>
            <a:pPr algn="ctr" eaLnBrk="1" hangingPunct="1">
              <a:spcAft>
                <a:spcPct val="0"/>
              </a:spcAft>
              <a:buFontTx/>
              <a:buNone/>
            </a:pPr>
            <a:r>
              <a:rPr lang="en-US" altLang="en-US" sz="1200" b="1" dirty="0">
                <a:solidFill>
                  <a:srgbClr val="7C3E20"/>
                </a:solidFill>
              </a:rPr>
              <a:t>and inclusion</a:t>
            </a:r>
            <a:endParaRPr lang="en-US" altLang="en-US" sz="1200" b="1" i="1" dirty="0">
              <a:solidFill>
                <a:srgbClr val="7C3E20"/>
              </a:solidFill>
            </a:endParaRPr>
          </a:p>
        </p:txBody>
      </p:sp>
      <p:sp>
        <p:nvSpPr>
          <p:cNvPr id="2" name="TextBox 1">
            <a:extLst>
              <a:ext uri="{FF2B5EF4-FFF2-40B4-BE49-F238E27FC236}">
                <a16:creationId xmlns:a16="http://schemas.microsoft.com/office/drawing/2014/main" id="{5F3F53F9-191F-4C10-AA40-A9F28A406AB8}"/>
              </a:ext>
            </a:extLst>
          </p:cNvPr>
          <p:cNvSpPr txBox="1"/>
          <p:nvPr/>
        </p:nvSpPr>
        <p:spPr>
          <a:xfrm>
            <a:off x="5201009" y="4211496"/>
            <a:ext cx="3307316" cy="646331"/>
          </a:xfrm>
          <a:prstGeom prst="rect">
            <a:avLst/>
          </a:prstGeom>
          <a:solidFill>
            <a:schemeClr val="bg1">
              <a:lumMod val="95000"/>
            </a:schemeClr>
          </a:solidFill>
        </p:spPr>
        <p:txBody>
          <a:bodyPr wrap="none" rtlCol="0">
            <a:spAutoFit/>
          </a:bodyPr>
          <a:lstStyle/>
          <a:p>
            <a:r>
              <a:rPr lang="en-US" sz="900" b="1" u="sng" dirty="0">
                <a:latin typeface="Arial" panose="020B0604020202020204" pitchFamily="34" charset="0"/>
                <a:cs typeface="Arial" panose="020B0604020202020204" pitchFamily="34" charset="0"/>
              </a:rPr>
              <a:t>% Strongly Favor / Favor among:</a:t>
            </a:r>
          </a:p>
          <a:p>
            <a:r>
              <a:rPr lang="en-US" sz="900" b="1" dirty="0">
                <a:latin typeface="Arial" panose="020B0604020202020204" pitchFamily="34" charset="0"/>
                <a:cs typeface="Arial" panose="020B0604020202020204" pitchFamily="34" charset="0"/>
              </a:rPr>
              <a:t>Live in Monroe County – City of Rochester:  61%</a:t>
            </a:r>
          </a:p>
          <a:p>
            <a:r>
              <a:rPr lang="en-US" sz="900" b="1" dirty="0">
                <a:latin typeface="Arial" panose="020B0604020202020204" pitchFamily="34" charset="0"/>
                <a:cs typeface="Arial" panose="020B0604020202020204" pitchFamily="34" charset="0"/>
              </a:rPr>
              <a:t>Live in Monroe County –  Outside City of Rochester:  50%</a:t>
            </a:r>
          </a:p>
          <a:p>
            <a:r>
              <a:rPr lang="en-US" sz="900" b="1" dirty="0">
                <a:latin typeface="Arial" panose="020B0604020202020204" pitchFamily="34" charset="0"/>
                <a:cs typeface="Arial" panose="020B0604020202020204" pitchFamily="34" charset="0"/>
              </a:rPr>
              <a:t>Live outside of Monroe County:  56%</a:t>
            </a:r>
          </a:p>
        </p:txBody>
      </p:sp>
      <p:sp>
        <p:nvSpPr>
          <p:cNvPr id="14" name="TextBox 13">
            <a:extLst>
              <a:ext uri="{FF2B5EF4-FFF2-40B4-BE49-F238E27FC236}">
                <a16:creationId xmlns:a16="http://schemas.microsoft.com/office/drawing/2014/main" id="{1FE55E00-A874-4DC7-895C-FA2E5F131A56}"/>
              </a:ext>
            </a:extLst>
          </p:cNvPr>
          <p:cNvSpPr txBox="1"/>
          <p:nvPr/>
        </p:nvSpPr>
        <p:spPr>
          <a:xfrm>
            <a:off x="1043737" y="4211496"/>
            <a:ext cx="3307316" cy="646331"/>
          </a:xfrm>
          <a:prstGeom prst="rect">
            <a:avLst/>
          </a:prstGeom>
          <a:solidFill>
            <a:schemeClr val="bg1">
              <a:lumMod val="95000"/>
            </a:schemeClr>
          </a:solidFill>
        </p:spPr>
        <p:txBody>
          <a:bodyPr wrap="none" rtlCol="0">
            <a:spAutoFit/>
          </a:bodyPr>
          <a:lstStyle/>
          <a:p>
            <a:r>
              <a:rPr lang="en-US" sz="900" b="1" u="sng" dirty="0">
                <a:latin typeface="Arial" panose="020B0604020202020204" pitchFamily="34" charset="0"/>
                <a:cs typeface="Arial" panose="020B0604020202020204" pitchFamily="34" charset="0"/>
              </a:rPr>
              <a:t>% Strongly Favor / Favor among:</a:t>
            </a:r>
          </a:p>
          <a:p>
            <a:r>
              <a:rPr lang="en-US" sz="900" b="1" dirty="0">
                <a:latin typeface="Arial" panose="020B0604020202020204" pitchFamily="34" charset="0"/>
                <a:cs typeface="Arial" panose="020B0604020202020204" pitchFamily="34" charset="0"/>
              </a:rPr>
              <a:t>Live in Monroe County – City of Rochester:  57%</a:t>
            </a:r>
          </a:p>
          <a:p>
            <a:r>
              <a:rPr lang="en-US" sz="900" b="1" dirty="0">
                <a:latin typeface="Arial" panose="020B0604020202020204" pitchFamily="34" charset="0"/>
                <a:cs typeface="Arial" panose="020B0604020202020204" pitchFamily="34" charset="0"/>
              </a:rPr>
              <a:t>Live in Monroe County –  Outside City of Rochester:  38%</a:t>
            </a:r>
          </a:p>
          <a:p>
            <a:r>
              <a:rPr lang="en-US" sz="900" b="1" dirty="0">
                <a:latin typeface="Arial" panose="020B0604020202020204" pitchFamily="34" charset="0"/>
                <a:cs typeface="Arial" panose="020B0604020202020204" pitchFamily="34" charset="0"/>
              </a:rPr>
              <a:t>Live outside of Monroe County:  50%</a:t>
            </a:r>
          </a:p>
        </p:txBody>
      </p:sp>
    </p:spTree>
    <p:extLst>
      <p:ext uri="{BB962C8B-B14F-4D97-AF65-F5344CB8AC3E}">
        <p14:creationId xmlns:p14="http://schemas.microsoft.com/office/powerpoint/2010/main" val="3705232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6BA50A2-0F01-48CD-8BE2-A29CD310016A}"/>
              </a:ext>
            </a:extLst>
          </p:cNvPr>
          <p:cNvCxnSpPr/>
          <p:nvPr/>
        </p:nvCxnSpPr>
        <p:spPr>
          <a:xfrm>
            <a:off x="844050" y="3272982"/>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58</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Black/African-American residents are supportive of a greater focus on hiring people of color in government and public jobs</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3621231670"/>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249122"/>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6" y="1645864"/>
            <a:ext cx="551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A greater focus on hiring people of color in government and public jobs</a:t>
            </a:r>
            <a:endParaRPr lang="en-US" altLang="en-US" sz="1200" b="1" i="1" dirty="0">
              <a:solidFill>
                <a:srgbClr val="7C3E20"/>
              </a:solidFill>
            </a:endParaRPr>
          </a:p>
          <a:p>
            <a:pPr algn="ctr" eaLnBrk="1" hangingPunct="1">
              <a:spcAft>
                <a:spcPct val="0"/>
              </a:spcAft>
              <a:buFontTx/>
              <a:buNone/>
            </a:pPr>
            <a:r>
              <a:rPr lang="en-US" altLang="en-US" sz="1200" b="1" i="1" dirty="0">
                <a:solidFill>
                  <a:srgbClr val="7C3E20"/>
                </a:solidFill>
              </a:rPr>
              <a:t>% Strongly Favor/Favor</a:t>
            </a:r>
          </a:p>
        </p:txBody>
      </p:sp>
      <p:sp>
        <p:nvSpPr>
          <p:cNvPr id="10" name="Text Box 5">
            <a:extLst>
              <a:ext uri="{FF2B5EF4-FFF2-40B4-BE49-F238E27FC236}">
                <a16:creationId xmlns:a16="http://schemas.microsoft.com/office/drawing/2014/main" id="{79D7ADE7-6F79-485C-B4F9-AE879B2C66A3}"/>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(n=varies by subgroup)</a:t>
            </a:r>
          </a:p>
        </p:txBody>
      </p:sp>
    </p:spTree>
    <p:extLst>
      <p:ext uri="{BB962C8B-B14F-4D97-AF65-F5344CB8AC3E}">
        <p14:creationId xmlns:p14="http://schemas.microsoft.com/office/powerpoint/2010/main" val="301730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72223"/>
            <a:ext cx="8229600" cy="669925"/>
          </a:xfrm>
        </p:spPr>
        <p:txBody>
          <a:bodyPr/>
          <a:lstStyle/>
          <a:p>
            <a:pPr eaLnBrk="1" hangingPunct="1"/>
            <a:r>
              <a:rPr lang="en-US" altLang="en-US" sz="1600" dirty="0">
                <a:latin typeface="Arial" pitchFamily="34" charset="0"/>
                <a:ea typeface="ヒラギノ角ゴ Pro W3" pitchFamily="125" charset="-128"/>
                <a:cs typeface="Arial" pitchFamily="34" charset="0"/>
              </a:rPr>
              <a:t>Methodology – targeted sample limitations</a:t>
            </a:r>
          </a:p>
        </p:txBody>
      </p:sp>
      <p:sp>
        <p:nvSpPr>
          <p:cNvPr id="1126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fld id="{0CF63AD4-06BE-4C2E-B87B-A27D0BD472D0}" type="slidenum">
              <a:rPr lang="en-US" altLang="en-US" sz="700" smtClean="0"/>
              <a:pPr>
                <a:spcAft>
                  <a:spcPct val="0"/>
                </a:spcAft>
                <a:buFontTx/>
                <a:buNone/>
              </a:pPr>
              <a:t>5</a:t>
            </a:fld>
            <a:endParaRPr lang="en-US" altLang="en-US" sz="700" dirty="0"/>
          </a:p>
        </p:txBody>
      </p:sp>
      <p:graphicFrame>
        <p:nvGraphicFramePr>
          <p:cNvPr id="2" name="Table 1">
            <a:extLst>
              <a:ext uri="{FF2B5EF4-FFF2-40B4-BE49-F238E27FC236}">
                <a16:creationId xmlns:a16="http://schemas.microsoft.com/office/drawing/2014/main" id="{F1D9B48C-6460-4467-B817-0D27F27D566E}"/>
              </a:ext>
            </a:extLst>
          </p:cNvPr>
          <p:cNvGraphicFramePr>
            <a:graphicFrameLocks noGrp="1"/>
          </p:cNvGraphicFramePr>
          <p:nvPr>
            <p:extLst>
              <p:ext uri="{D42A27DB-BD31-4B8C-83A1-F6EECF244321}">
                <p14:modId xmlns:p14="http://schemas.microsoft.com/office/powerpoint/2010/main" val="1574319806"/>
              </p:ext>
            </p:extLst>
          </p:nvPr>
        </p:nvGraphicFramePr>
        <p:xfrm>
          <a:off x="482137" y="1382977"/>
          <a:ext cx="8296103" cy="3169920"/>
        </p:xfrm>
        <a:graphic>
          <a:graphicData uri="http://schemas.openxmlformats.org/drawingml/2006/table">
            <a:tbl>
              <a:tblPr/>
              <a:tblGrid>
                <a:gridCol w="1576088">
                  <a:extLst>
                    <a:ext uri="{9D8B030D-6E8A-4147-A177-3AD203B41FA5}">
                      <a16:colId xmlns:a16="http://schemas.microsoft.com/office/drawing/2014/main" val="81260136"/>
                    </a:ext>
                  </a:extLst>
                </a:gridCol>
                <a:gridCol w="1167113">
                  <a:extLst>
                    <a:ext uri="{9D8B030D-6E8A-4147-A177-3AD203B41FA5}">
                      <a16:colId xmlns:a16="http://schemas.microsoft.com/office/drawing/2014/main" val="2895158989"/>
                    </a:ext>
                  </a:extLst>
                </a:gridCol>
                <a:gridCol w="2776451">
                  <a:extLst>
                    <a:ext uri="{9D8B030D-6E8A-4147-A177-3AD203B41FA5}">
                      <a16:colId xmlns:a16="http://schemas.microsoft.com/office/drawing/2014/main" val="1914305432"/>
                    </a:ext>
                  </a:extLst>
                </a:gridCol>
                <a:gridCol w="2776451">
                  <a:extLst>
                    <a:ext uri="{9D8B030D-6E8A-4147-A177-3AD203B41FA5}">
                      <a16:colId xmlns:a16="http://schemas.microsoft.com/office/drawing/2014/main" val="2481348309"/>
                    </a:ext>
                  </a:extLst>
                </a:gridCol>
              </a:tblGrid>
              <a:tr h="253495">
                <a:tc>
                  <a:txBody>
                    <a:bodyPr/>
                    <a:lstStyle/>
                    <a:p>
                      <a:r>
                        <a:rPr lang="en-US" sz="1100" b="1" dirty="0">
                          <a:latin typeface="Arial" panose="020B0604020202020204" pitchFamily="34" charset="0"/>
                          <a:cs typeface="Arial" panose="020B0604020202020204" pitchFamily="34" charset="0"/>
                        </a:rPr>
                        <a:t>Subgroup</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Sample size</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sz="1100" b="1" dirty="0">
                          <a:latin typeface="Arial" panose="020B0604020202020204" pitchFamily="34" charset="0"/>
                          <a:cs typeface="Arial" panose="020B0604020202020204" pitchFamily="34" charset="0"/>
                        </a:rPr>
                        <a:t>Limitations</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sz="1100" b="1" dirty="0">
                          <a:latin typeface="Arial" panose="020B0604020202020204" pitchFamily="34" charset="0"/>
                          <a:cs typeface="Arial" panose="020B0604020202020204" pitchFamily="34" charset="0"/>
                        </a:rPr>
                        <a:t>Comments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2215438"/>
                  </a:ext>
                </a:extLst>
              </a:tr>
              <a:tr h="417522">
                <a:tc>
                  <a:txBody>
                    <a:bodyPr/>
                    <a:lstStyle/>
                    <a:p>
                      <a:r>
                        <a:rPr lang="en-US" sz="1100" dirty="0">
                          <a:latin typeface="Arial" panose="020B0604020202020204" pitchFamily="34" charset="0"/>
                          <a:cs typeface="Arial" panose="020B0604020202020204" pitchFamily="34" charset="0"/>
                        </a:rPr>
                        <a:t>Black/African-American</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92</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Data balanced and representative</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i="1" dirty="0">
                          <a:latin typeface="Arial" panose="020B0604020202020204" pitchFamily="34" charset="0"/>
                          <a:cs typeface="Arial" panose="020B0604020202020204" pitchFamily="34" charset="0"/>
                        </a:rPr>
                        <a:t>Can report as representative</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24939"/>
                  </a:ext>
                </a:extLst>
              </a:tr>
              <a:tr h="417522">
                <a:tc>
                  <a:txBody>
                    <a:bodyPr/>
                    <a:lstStyle/>
                    <a:p>
                      <a:r>
                        <a:rPr lang="en-US" sz="1100" dirty="0">
                          <a:latin typeface="Arial" panose="020B0604020202020204" pitchFamily="34" charset="0"/>
                          <a:cs typeface="Arial" panose="020B0604020202020204" pitchFamily="34" charset="0"/>
                        </a:rPr>
                        <a:t>Disability/ accessibility needs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Data balanced and representative</a:t>
                      </a:r>
                    </a:p>
                    <a:p>
                      <a:endParaRPr lang="en-US" sz="11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latin typeface="Arial" panose="020B0604020202020204" pitchFamily="34" charset="0"/>
                          <a:cs typeface="Arial" panose="020B0604020202020204" pitchFamily="34" charset="0"/>
                        </a:rPr>
                        <a:t>Can report as representative</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360072"/>
                  </a:ext>
                </a:extLst>
              </a:tr>
              <a:tr h="417522">
                <a:tc>
                  <a:txBody>
                    <a:bodyPr/>
                    <a:lstStyle/>
                    <a:p>
                      <a:r>
                        <a:rPr lang="en-US" sz="1100" dirty="0">
                          <a:latin typeface="Arial" panose="020B0604020202020204" pitchFamily="34" charset="0"/>
                          <a:cs typeface="Arial" panose="020B0604020202020204" pitchFamily="34" charset="0"/>
                        </a:rPr>
                        <a:t>Deaf/Hard of Hearing</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Data balanced and representative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i="1" dirty="0">
                          <a:latin typeface="Arial" panose="020B0604020202020204" pitchFamily="34" charset="0"/>
                          <a:cs typeface="Arial" panose="020B0604020202020204" pitchFamily="34" charset="0"/>
                        </a:rPr>
                        <a:t>Can report as representative but sample size is low</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50324"/>
                  </a:ext>
                </a:extLst>
              </a:tr>
              <a:tr h="417522">
                <a:tc>
                  <a:txBody>
                    <a:bodyPr/>
                    <a:lstStyle/>
                    <a:p>
                      <a:r>
                        <a:rPr lang="en-US" sz="1100" dirty="0">
                          <a:latin typeface="Arial" panose="020B0604020202020204" pitchFamily="34" charset="0"/>
                          <a:cs typeface="Arial" panose="020B0604020202020204" pitchFamily="34" charset="0"/>
                        </a:rPr>
                        <a:t>Jewish</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Skewed towards women and older age groups – data not balanced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i="1" dirty="0">
                          <a:latin typeface="Arial" panose="020B0604020202020204" pitchFamily="34" charset="0"/>
                          <a:cs typeface="Arial" panose="020B0604020202020204" pitchFamily="34" charset="0"/>
                        </a:rPr>
                        <a:t>Can report, but keep in mind skew towards women and older age groups</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29328"/>
                  </a:ext>
                </a:extLst>
              </a:tr>
              <a:tr h="417522">
                <a:tc>
                  <a:txBody>
                    <a:bodyPr/>
                    <a:lstStyle/>
                    <a:p>
                      <a:r>
                        <a:rPr lang="en-US" sz="1100" dirty="0">
                          <a:latin typeface="Arial" panose="020B0604020202020204" pitchFamily="34" charset="0"/>
                          <a:cs typeface="Arial" panose="020B0604020202020204" pitchFamily="34" charset="0"/>
                        </a:rPr>
                        <a:t>LGBTQ+</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Skewed towards women – data not balanced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i="1" dirty="0">
                          <a:latin typeface="Arial" panose="020B0604020202020204" pitchFamily="34" charset="0"/>
                          <a:cs typeface="Arial" panose="020B0604020202020204" pitchFamily="34" charset="0"/>
                        </a:rPr>
                        <a:t>Can report, but keep in mind skew towards women</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69078"/>
                  </a:ext>
                </a:extLst>
              </a:tr>
              <a:tr h="255874">
                <a:tc>
                  <a:txBody>
                    <a:bodyPr/>
                    <a:lstStyle/>
                    <a:p>
                      <a:r>
                        <a:rPr lang="en-US" sz="1100" dirty="0">
                          <a:latin typeface="Arial" panose="020B0604020202020204" pitchFamily="34" charset="0"/>
                          <a:cs typeface="Arial" panose="020B0604020202020204" pitchFamily="34" charset="0"/>
                        </a:rPr>
                        <a:t>Hispanic</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Arial" panose="020B0604020202020204" pitchFamily="34" charset="0"/>
                          <a:cs typeface="Arial" panose="020B0604020202020204" pitchFamily="34" charset="0"/>
                        </a:rPr>
                        <a:t>Sample size insufficient to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i="1" dirty="0">
                          <a:latin typeface="Arial" panose="020B0604020202020204" pitchFamily="34" charset="0"/>
                          <a:cs typeface="Arial" panose="020B0604020202020204" pitchFamily="34" charset="0"/>
                        </a:rPr>
                        <a:t>Cannot report</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336923"/>
                  </a:ext>
                </a:extLst>
              </a:tr>
              <a:tr h="255874">
                <a:tc>
                  <a:txBody>
                    <a:bodyPr/>
                    <a:lstStyle/>
                    <a:p>
                      <a:r>
                        <a:rPr lang="en-US" sz="1100" dirty="0">
                          <a:latin typeface="Arial" panose="020B0604020202020204" pitchFamily="34" charset="0"/>
                          <a:cs typeface="Arial" panose="020B0604020202020204" pitchFamily="34" charset="0"/>
                        </a:rPr>
                        <a:t>Asian</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Sample size insufficient to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latin typeface="Arial" panose="020B0604020202020204" pitchFamily="34" charset="0"/>
                          <a:cs typeface="Arial" panose="020B0604020202020204" pitchFamily="34" charset="0"/>
                        </a:rPr>
                        <a:t>Cannot report</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178637"/>
                  </a:ext>
                </a:extLst>
              </a:tr>
              <a:tr h="255874">
                <a:tc>
                  <a:txBody>
                    <a:bodyPr/>
                    <a:lstStyle/>
                    <a:p>
                      <a:r>
                        <a:rPr lang="en-US" sz="1100" dirty="0">
                          <a:latin typeface="Arial" panose="020B0604020202020204" pitchFamily="34" charset="0"/>
                          <a:cs typeface="Arial" panose="020B0604020202020204" pitchFamily="34" charset="0"/>
                        </a:rPr>
                        <a:t>Muslim</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n-US" sz="1100" dirty="0">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sz="1100" dirty="0">
                          <a:latin typeface="Arial" panose="020B0604020202020204" pitchFamily="34" charset="0"/>
                          <a:cs typeface="Arial" panose="020B0604020202020204" pitchFamily="34" charset="0"/>
                        </a:rPr>
                        <a:t>Sample size insufficient to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sz="1100" i="1" dirty="0">
                          <a:latin typeface="Arial" panose="020B0604020202020204" pitchFamily="34" charset="0"/>
                          <a:cs typeface="Arial" panose="020B0604020202020204" pitchFamily="34" charset="0"/>
                        </a:rPr>
                        <a:t>Cannot report</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extLst>
                  <a:ext uri="{0D108BD9-81ED-4DB2-BD59-A6C34878D82A}">
                    <a16:rowId xmlns:a16="http://schemas.microsoft.com/office/drawing/2014/main" val="702595870"/>
                  </a:ext>
                </a:extLst>
              </a:tr>
            </a:tbl>
          </a:graphicData>
        </a:graphic>
      </p:graphicFrame>
    </p:spTree>
    <p:extLst>
      <p:ext uri="{BB962C8B-B14F-4D97-AF65-F5344CB8AC3E}">
        <p14:creationId xmlns:p14="http://schemas.microsoft.com/office/powerpoint/2010/main" val="134979008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3B8330-3A69-424B-B361-44BDC51198B7}"/>
              </a:ext>
            </a:extLst>
          </p:cNvPr>
          <p:cNvCxnSpPr/>
          <p:nvPr/>
        </p:nvCxnSpPr>
        <p:spPr>
          <a:xfrm>
            <a:off x="844050" y="3156865"/>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59</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There is support for more public policies that encourage DEI</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2522738047"/>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103979"/>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521229" y="1500721"/>
            <a:ext cx="5636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More public policies that encourage diversity and inclusion</a:t>
            </a:r>
            <a:endParaRPr lang="en-US" altLang="en-US" sz="1200" b="1" i="1" dirty="0">
              <a:solidFill>
                <a:srgbClr val="7C3E20"/>
              </a:solidFill>
            </a:endParaRPr>
          </a:p>
          <a:p>
            <a:pPr algn="ctr" eaLnBrk="1" hangingPunct="1">
              <a:spcAft>
                <a:spcPct val="0"/>
              </a:spcAft>
              <a:buFontTx/>
              <a:buNone/>
            </a:pPr>
            <a:r>
              <a:rPr lang="en-US" altLang="en-US" sz="1200" b="1" i="1" dirty="0">
                <a:solidFill>
                  <a:srgbClr val="7C3E20"/>
                </a:solidFill>
              </a:rPr>
              <a:t>% Strongly Favor/Favor</a:t>
            </a:r>
          </a:p>
        </p:txBody>
      </p:sp>
      <p:sp>
        <p:nvSpPr>
          <p:cNvPr id="10" name="Text Box 5">
            <a:extLst>
              <a:ext uri="{FF2B5EF4-FFF2-40B4-BE49-F238E27FC236}">
                <a16:creationId xmlns:a16="http://schemas.microsoft.com/office/drawing/2014/main" id="{79D7ADE7-6F79-485C-B4F9-AE879B2C66A3}"/>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(n=varies by subgroup)</a:t>
            </a:r>
          </a:p>
        </p:txBody>
      </p:sp>
    </p:spTree>
    <p:extLst>
      <p:ext uri="{BB962C8B-B14F-4D97-AF65-F5344CB8AC3E}">
        <p14:creationId xmlns:p14="http://schemas.microsoft.com/office/powerpoint/2010/main" val="3212092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60</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There is considerable support for more affordable housing</a:t>
            </a:r>
            <a:endParaRPr lang="en-US" sz="1200" i="1" dirty="0"/>
          </a:p>
        </p:txBody>
      </p:sp>
      <p:cxnSp>
        <p:nvCxnSpPr>
          <p:cNvPr id="10" name="Straight Connector 9"/>
          <p:cNvCxnSpPr/>
          <p:nvPr/>
        </p:nvCxnSpPr>
        <p:spPr>
          <a:xfrm>
            <a:off x="4584485"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2428091" y="1002381"/>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graphicFrame>
        <p:nvGraphicFramePr>
          <p:cNvPr id="11" name="Object 5">
            <a:extLst>
              <a:ext uri="{FF2B5EF4-FFF2-40B4-BE49-F238E27FC236}">
                <a16:creationId xmlns:a16="http://schemas.microsoft.com/office/drawing/2014/main" id="{D9C9D703-6593-4705-9269-626752644031}"/>
              </a:ext>
            </a:extLst>
          </p:cNvPr>
          <p:cNvGraphicFramePr>
            <a:graphicFrameLocks noChangeAspect="1"/>
          </p:cNvGraphicFramePr>
          <p:nvPr>
            <p:extLst>
              <p:ext uri="{D42A27DB-BD31-4B8C-83A1-F6EECF244321}">
                <p14:modId xmlns:p14="http://schemas.microsoft.com/office/powerpoint/2010/main" val="3274794733"/>
              </p:ext>
            </p:extLst>
          </p:nvPr>
        </p:nvGraphicFramePr>
        <p:xfrm>
          <a:off x="-32856" y="1931316"/>
          <a:ext cx="4592372" cy="25786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CCB49911-7D5E-4E5B-BEDD-7687AD850CB6}"/>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(n=569)</a:t>
            </a:r>
          </a:p>
        </p:txBody>
      </p:sp>
      <p:sp>
        <p:nvSpPr>
          <p:cNvPr id="13" name="Text Box 3">
            <a:extLst>
              <a:ext uri="{FF2B5EF4-FFF2-40B4-BE49-F238E27FC236}">
                <a16:creationId xmlns:a16="http://schemas.microsoft.com/office/drawing/2014/main" id="{6C55B986-F5D8-4888-9D15-F0FCD0942C39}"/>
              </a:ext>
            </a:extLst>
          </p:cNvPr>
          <p:cNvSpPr txBox="1">
            <a:spLocks noChangeArrowheads="1"/>
          </p:cNvSpPr>
          <p:nvPr/>
        </p:nvSpPr>
        <p:spPr bwMode="auto">
          <a:xfrm>
            <a:off x="190829" y="1396532"/>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More community forums in your local community about diversity and inclusion issues</a:t>
            </a:r>
            <a:endParaRPr lang="en-US" altLang="en-US" sz="1200" b="1" i="1" dirty="0">
              <a:solidFill>
                <a:srgbClr val="7C3E20"/>
              </a:solidFill>
            </a:endParaRPr>
          </a:p>
        </p:txBody>
      </p:sp>
      <p:graphicFrame>
        <p:nvGraphicFramePr>
          <p:cNvPr id="17" name="Object 5">
            <a:extLst>
              <a:ext uri="{FF2B5EF4-FFF2-40B4-BE49-F238E27FC236}">
                <a16:creationId xmlns:a16="http://schemas.microsoft.com/office/drawing/2014/main" id="{7C4D48CE-DB99-400C-999D-D74A5AEA7555}"/>
              </a:ext>
            </a:extLst>
          </p:cNvPr>
          <p:cNvGraphicFramePr>
            <a:graphicFrameLocks noChangeAspect="1"/>
          </p:cNvGraphicFramePr>
          <p:nvPr>
            <p:extLst>
              <p:ext uri="{D42A27DB-BD31-4B8C-83A1-F6EECF244321}">
                <p14:modId xmlns:p14="http://schemas.microsoft.com/office/powerpoint/2010/main" val="595145033"/>
              </p:ext>
            </p:extLst>
          </p:nvPr>
        </p:nvGraphicFramePr>
        <p:xfrm>
          <a:off x="4584485" y="1920457"/>
          <a:ext cx="4592372" cy="257865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
            <a:extLst>
              <a:ext uri="{FF2B5EF4-FFF2-40B4-BE49-F238E27FC236}">
                <a16:creationId xmlns:a16="http://schemas.microsoft.com/office/drawing/2014/main" id="{E5A3A300-84BD-47CC-92C5-D81381A59239}"/>
              </a:ext>
            </a:extLst>
          </p:cNvPr>
          <p:cNvSpPr txBox="1">
            <a:spLocks noChangeArrowheads="1"/>
          </p:cNvSpPr>
          <p:nvPr/>
        </p:nvSpPr>
        <p:spPr bwMode="auto">
          <a:xfrm>
            <a:off x="4682291" y="1370010"/>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The creation of more affordable housing</a:t>
            </a:r>
          </a:p>
          <a:p>
            <a:pPr algn="ctr" eaLnBrk="1" hangingPunct="1">
              <a:spcAft>
                <a:spcPct val="0"/>
              </a:spcAft>
              <a:buFontTx/>
              <a:buNone/>
            </a:pPr>
            <a:r>
              <a:rPr lang="en-US" altLang="en-US" sz="1200" b="1" dirty="0">
                <a:solidFill>
                  <a:srgbClr val="7C3E20"/>
                </a:solidFill>
              </a:rPr>
              <a:t> in my local community</a:t>
            </a:r>
            <a:endParaRPr lang="en-US" altLang="en-US" sz="1200" b="1" i="1" dirty="0">
              <a:solidFill>
                <a:srgbClr val="7C3E20"/>
              </a:solidFill>
            </a:endParaRPr>
          </a:p>
        </p:txBody>
      </p:sp>
      <p:sp>
        <p:nvSpPr>
          <p:cNvPr id="15" name="TextBox 14">
            <a:extLst>
              <a:ext uri="{FF2B5EF4-FFF2-40B4-BE49-F238E27FC236}">
                <a16:creationId xmlns:a16="http://schemas.microsoft.com/office/drawing/2014/main" id="{F59C8B73-83A8-490C-9151-6F9B277D10B3}"/>
              </a:ext>
            </a:extLst>
          </p:cNvPr>
          <p:cNvSpPr txBox="1"/>
          <p:nvPr/>
        </p:nvSpPr>
        <p:spPr>
          <a:xfrm>
            <a:off x="5201009" y="4211496"/>
            <a:ext cx="3307316" cy="646331"/>
          </a:xfrm>
          <a:prstGeom prst="rect">
            <a:avLst/>
          </a:prstGeom>
          <a:solidFill>
            <a:schemeClr val="bg1">
              <a:lumMod val="95000"/>
            </a:schemeClr>
          </a:solidFill>
        </p:spPr>
        <p:txBody>
          <a:bodyPr wrap="none" rtlCol="0">
            <a:spAutoFit/>
          </a:bodyPr>
          <a:lstStyle/>
          <a:p>
            <a:r>
              <a:rPr lang="en-US" sz="900" b="1" u="sng" dirty="0">
                <a:latin typeface="Arial" panose="020B0604020202020204" pitchFamily="34" charset="0"/>
                <a:cs typeface="Arial" panose="020B0604020202020204" pitchFamily="34" charset="0"/>
              </a:rPr>
              <a:t>% Strongly Favor / Favor among:</a:t>
            </a:r>
          </a:p>
          <a:p>
            <a:r>
              <a:rPr lang="en-US" sz="900" b="1" dirty="0">
                <a:latin typeface="Arial" panose="020B0604020202020204" pitchFamily="34" charset="0"/>
                <a:cs typeface="Arial" panose="020B0604020202020204" pitchFamily="34" charset="0"/>
              </a:rPr>
              <a:t>Live in Monroe County – City of Rochester:  70%</a:t>
            </a:r>
          </a:p>
          <a:p>
            <a:r>
              <a:rPr lang="en-US" sz="900" b="1" dirty="0">
                <a:latin typeface="Arial" panose="020B0604020202020204" pitchFamily="34" charset="0"/>
                <a:cs typeface="Arial" panose="020B0604020202020204" pitchFamily="34" charset="0"/>
              </a:rPr>
              <a:t>Live in Monroe County –  Outside City of Rochester:  62%</a:t>
            </a:r>
          </a:p>
          <a:p>
            <a:r>
              <a:rPr lang="en-US" sz="900" b="1" dirty="0">
                <a:latin typeface="Arial" panose="020B0604020202020204" pitchFamily="34" charset="0"/>
                <a:cs typeface="Arial" panose="020B0604020202020204" pitchFamily="34" charset="0"/>
              </a:rPr>
              <a:t>Live outside of Monroe County:  67%</a:t>
            </a:r>
          </a:p>
        </p:txBody>
      </p:sp>
      <p:sp>
        <p:nvSpPr>
          <p:cNvPr id="16" name="TextBox 15">
            <a:extLst>
              <a:ext uri="{FF2B5EF4-FFF2-40B4-BE49-F238E27FC236}">
                <a16:creationId xmlns:a16="http://schemas.microsoft.com/office/drawing/2014/main" id="{CC40DF92-63F5-43D0-A85E-7EFBDADDAB35}"/>
              </a:ext>
            </a:extLst>
          </p:cNvPr>
          <p:cNvSpPr txBox="1"/>
          <p:nvPr/>
        </p:nvSpPr>
        <p:spPr>
          <a:xfrm>
            <a:off x="709547" y="4186801"/>
            <a:ext cx="3403496" cy="646331"/>
          </a:xfrm>
          <a:prstGeom prst="rect">
            <a:avLst/>
          </a:prstGeom>
          <a:solidFill>
            <a:schemeClr val="bg1">
              <a:lumMod val="95000"/>
            </a:schemeClr>
          </a:solidFill>
        </p:spPr>
        <p:txBody>
          <a:bodyPr wrap="none" rtlCol="0">
            <a:spAutoFit/>
          </a:bodyPr>
          <a:lstStyle/>
          <a:p>
            <a:r>
              <a:rPr lang="en-US" sz="900" b="1" u="sng" dirty="0">
                <a:latin typeface="Arial" panose="020B0604020202020204" pitchFamily="34" charset="0"/>
                <a:cs typeface="Arial" panose="020B0604020202020204" pitchFamily="34" charset="0"/>
              </a:rPr>
              <a:t>% Strongly Favor / Favor among:</a:t>
            </a:r>
          </a:p>
          <a:p>
            <a:r>
              <a:rPr lang="en-US" sz="900" b="1" dirty="0">
                <a:latin typeface="Arial" panose="020B0604020202020204" pitchFamily="34" charset="0"/>
                <a:cs typeface="Arial" panose="020B0604020202020204" pitchFamily="34" charset="0"/>
              </a:rPr>
              <a:t>Live in Monroe County – City of Rochester:  57%</a:t>
            </a:r>
          </a:p>
          <a:p>
            <a:r>
              <a:rPr lang="en-US" sz="900" b="1" dirty="0">
                <a:latin typeface="Arial" panose="020B0604020202020204" pitchFamily="34" charset="0"/>
                <a:cs typeface="Arial" panose="020B0604020202020204" pitchFamily="34" charset="0"/>
              </a:rPr>
              <a:t>Live in Monroe County –  Outside City of Rochester:  46%</a:t>
            </a:r>
          </a:p>
          <a:p>
            <a:r>
              <a:rPr lang="en-US" sz="900" b="1" dirty="0">
                <a:latin typeface="Arial" panose="020B0604020202020204" pitchFamily="34" charset="0"/>
                <a:cs typeface="Arial" panose="020B0604020202020204" pitchFamily="34" charset="0"/>
              </a:rPr>
              <a:t>Live outside of Monroe County:  53%</a:t>
            </a:r>
          </a:p>
        </p:txBody>
      </p:sp>
    </p:spTree>
    <p:extLst>
      <p:ext uri="{BB962C8B-B14F-4D97-AF65-F5344CB8AC3E}">
        <p14:creationId xmlns:p14="http://schemas.microsoft.com/office/powerpoint/2010/main" val="844941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0FB08EC-5D99-4374-BC05-8809F8980805}"/>
              </a:ext>
            </a:extLst>
          </p:cNvPr>
          <p:cNvCxnSpPr/>
          <p:nvPr/>
        </p:nvCxnSpPr>
        <p:spPr>
          <a:xfrm>
            <a:off x="844050" y="3069777"/>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61</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There is widespread support among subgroups for more community forums</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3358795438"/>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094589"/>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6" y="1491331"/>
            <a:ext cx="55193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More community forums in your local community about diversity </a:t>
            </a:r>
          </a:p>
          <a:p>
            <a:pPr algn="ctr" eaLnBrk="1" hangingPunct="1">
              <a:spcAft>
                <a:spcPct val="0"/>
              </a:spcAft>
              <a:buFontTx/>
              <a:buNone/>
            </a:pPr>
            <a:r>
              <a:rPr lang="en-US" altLang="en-US" sz="1200" b="1" dirty="0">
                <a:solidFill>
                  <a:srgbClr val="7C3E20"/>
                </a:solidFill>
              </a:rPr>
              <a:t>and inclusion issues</a:t>
            </a:r>
            <a:endParaRPr lang="en-US" altLang="en-US" sz="1200" b="1" i="1" dirty="0">
              <a:solidFill>
                <a:srgbClr val="7C3E20"/>
              </a:solidFill>
            </a:endParaRPr>
          </a:p>
          <a:p>
            <a:pPr algn="ctr" eaLnBrk="1" hangingPunct="1">
              <a:spcAft>
                <a:spcPct val="0"/>
              </a:spcAft>
              <a:buFontTx/>
              <a:buNone/>
            </a:pPr>
            <a:r>
              <a:rPr lang="en-US" altLang="en-US" sz="1200" b="1" i="1" dirty="0">
                <a:solidFill>
                  <a:srgbClr val="7C3E20"/>
                </a:solidFill>
              </a:rPr>
              <a:t>% Strongly Favor/Favor</a:t>
            </a:r>
          </a:p>
        </p:txBody>
      </p:sp>
      <p:sp>
        <p:nvSpPr>
          <p:cNvPr id="10" name="Text Box 5">
            <a:extLst>
              <a:ext uri="{FF2B5EF4-FFF2-40B4-BE49-F238E27FC236}">
                <a16:creationId xmlns:a16="http://schemas.microsoft.com/office/drawing/2014/main" id="{79D7ADE7-6F79-485C-B4F9-AE879B2C66A3}"/>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(n=varies by subgroup)</a:t>
            </a:r>
          </a:p>
        </p:txBody>
      </p:sp>
    </p:spTree>
    <p:extLst>
      <p:ext uri="{BB962C8B-B14F-4D97-AF65-F5344CB8AC3E}">
        <p14:creationId xmlns:p14="http://schemas.microsoft.com/office/powerpoint/2010/main" val="660746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8F74AC6-8E6F-42F3-9198-AB82256B6BF2}"/>
              </a:ext>
            </a:extLst>
          </p:cNvPr>
          <p:cNvCxnSpPr/>
          <p:nvPr/>
        </p:nvCxnSpPr>
        <p:spPr>
          <a:xfrm>
            <a:off x="844050" y="2989946"/>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62</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There is strong support for more affordable housing</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2824348399"/>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198322"/>
            <a:ext cx="4344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favor or oppose the following efforts?</a:t>
            </a:r>
            <a:endParaRPr lang="en-US" altLang="en-US" sz="1200" b="1" i="1" dirty="0">
              <a:solidFill>
                <a:srgbClr val="7C3E20"/>
              </a:solidFill>
            </a:endParaRP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521229" y="1595064"/>
            <a:ext cx="5636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The creation of more affordable housing in my local community</a:t>
            </a:r>
            <a:endParaRPr lang="en-US" altLang="en-US" sz="1200" b="1" i="1" dirty="0">
              <a:solidFill>
                <a:srgbClr val="7C3E20"/>
              </a:solidFill>
            </a:endParaRPr>
          </a:p>
          <a:p>
            <a:pPr algn="ctr" eaLnBrk="1" hangingPunct="1">
              <a:spcAft>
                <a:spcPct val="0"/>
              </a:spcAft>
              <a:buFontTx/>
              <a:buNone/>
            </a:pPr>
            <a:r>
              <a:rPr lang="en-US" altLang="en-US" sz="1200" b="1" i="1" dirty="0">
                <a:solidFill>
                  <a:srgbClr val="7C3E20"/>
                </a:solidFill>
              </a:rPr>
              <a:t>% Strongly Favor/Favor</a:t>
            </a:r>
          </a:p>
        </p:txBody>
      </p:sp>
      <p:sp>
        <p:nvSpPr>
          <p:cNvPr id="10" name="Text Box 5">
            <a:extLst>
              <a:ext uri="{FF2B5EF4-FFF2-40B4-BE49-F238E27FC236}">
                <a16:creationId xmlns:a16="http://schemas.microsoft.com/office/drawing/2014/main" id="{79D7ADE7-6F79-485C-B4F9-AE879B2C66A3}"/>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Q260 Adults (18+) living  in Greater Rochester (n=varies by subgroup)</a:t>
            </a:r>
          </a:p>
        </p:txBody>
      </p:sp>
    </p:spTree>
    <p:extLst>
      <p:ext uri="{BB962C8B-B14F-4D97-AF65-F5344CB8AC3E}">
        <p14:creationId xmlns:p14="http://schemas.microsoft.com/office/powerpoint/2010/main" val="1667504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Views Towards the Future of the Greater Rochester Area</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63</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3989102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64</a:t>
            </a:fld>
            <a:endParaRPr lang="en-US" altLang="en-US" dirty="0">
              <a:latin typeface="Arial" pitchFamily="34" charset="0"/>
            </a:endParaRPr>
          </a:p>
        </p:txBody>
      </p:sp>
      <p:sp>
        <p:nvSpPr>
          <p:cNvPr id="17" name="Text Box 3"/>
          <p:cNvSpPr txBox="1">
            <a:spLocks noChangeArrowheads="1"/>
          </p:cNvSpPr>
          <p:nvPr/>
        </p:nvSpPr>
        <p:spPr bwMode="auto">
          <a:xfrm>
            <a:off x="184558" y="1068288"/>
            <a:ext cx="895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The way things are going in the Greater Rochester area, do you think each of the following </a:t>
            </a:r>
          </a:p>
          <a:p>
            <a:pPr algn="ctr" eaLnBrk="1" hangingPunct="1">
              <a:spcAft>
                <a:spcPct val="0"/>
              </a:spcAft>
              <a:buFontTx/>
              <a:buNone/>
            </a:pPr>
            <a:r>
              <a:rPr lang="en-US" altLang="en-US" sz="1200" b="1" dirty="0">
                <a:solidFill>
                  <a:srgbClr val="000000"/>
                </a:solidFill>
              </a:rPr>
              <a:t>is increasing or decreasing compared to a couple of years ago, or is it about the same?</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045622147"/>
              </p:ext>
            </p:extLst>
          </p:nvPr>
        </p:nvGraphicFramePr>
        <p:xfrm>
          <a:off x="379562" y="1556565"/>
          <a:ext cx="7815531"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There is a sense among many GRA residents that discrimination based </a:t>
            </a:r>
          </a:p>
          <a:p>
            <a:pPr eaLnBrk="1" hangingPunct="1"/>
            <a:r>
              <a:rPr lang="en-US" sz="1600" dirty="0"/>
              <a:t>on race/ethnicity is increasing in our area</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Q300 Adults (18+) living  in Greater Rochester (n=569)</a:t>
            </a:r>
          </a:p>
        </p:txBody>
      </p:sp>
    </p:spTree>
    <p:extLst>
      <p:ext uri="{BB962C8B-B14F-4D97-AF65-F5344CB8AC3E}">
        <p14:creationId xmlns:p14="http://schemas.microsoft.com/office/powerpoint/2010/main" val="1793616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2CAE687E-BCB9-4DE5-8A79-FAF1D1F7A65A}"/>
              </a:ext>
            </a:extLst>
          </p:cNvPr>
          <p:cNvGraphicFramePr>
            <a:graphicFrameLocks noGrp="1"/>
          </p:cNvGraphicFramePr>
          <p:nvPr/>
        </p:nvGraphicFramePr>
        <p:xfrm>
          <a:off x="764496" y="2091125"/>
          <a:ext cx="8034728" cy="2645766"/>
        </p:xfrm>
        <a:graphic>
          <a:graphicData uri="http://schemas.openxmlformats.org/drawingml/2006/table">
            <a:tbl>
              <a:tblPr/>
              <a:tblGrid>
                <a:gridCol w="8034728">
                  <a:extLst>
                    <a:ext uri="{9D8B030D-6E8A-4147-A177-3AD203B41FA5}">
                      <a16:colId xmlns:a16="http://schemas.microsoft.com/office/drawing/2014/main" val="3416577113"/>
                    </a:ext>
                  </a:extLst>
                </a:gridCol>
              </a:tblGrid>
              <a:tr h="440961">
                <a:tc>
                  <a:txBody>
                    <a:bodyPr/>
                    <a:lstStyle/>
                    <a:p>
                      <a:endParaRPr lang="en-US" dirty="0"/>
                    </a:p>
                  </a:txBody>
                  <a:tcPr>
                    <a:lnL w="9525" cmpd="sng">
                      <a:noFill/>
                      <a:prstDash val="sysDot"/>
                    </a:lnL>
                    <a:lnR w="9525" cmpd="sng">
                      <a:noFill/>
                      <a:prstDash val="sysDot"/>
                    </a:lnR>
                    <a:lnT w="9525" cmpd="sng">
                      <a:noFill/>
                      <a:prstDash val="sysDot"/>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0986212"/>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2407560"/>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950938"/>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988338"/>
                  </a:ext>
                </a:extLst>
              </a:tr>
              <a:tr h="440961">
                <a:tc>
                  <a:txBody>
                    <a:bodyPr/>
                    <a:lstStyle/>
                    <a:p>
                      <a:endParaRPr lang="en-US"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352169"/>
                  </a:ext>
                </a:extLst>
              </a:tr>
              <a:tr h="440961">
                <a:tc>
                  <a:txBody>
                    <a:bodyPr/>
                    <a:lstStyle/>
                    <a:p>
                      <a:endParaRPr lang="en-US" sz="1600" dirty="0"/>
                    </a:p>
                  </a:txBody>
                  <a:tcPr>
                    <a:lnL w="9525" cmpd="sng">
                      <a:noFill/>
                      <a:prstDash val="sysDot"/>
                    </a:lnL>
                    <a:lnR w="9525" cmpd="sng">
                      <a:noFill/>
                      <a:prstDash val="sysDot"/>
                    </a:lnR>
                    <a:lnT w="6350" cap="flat" cmpd="sng" algn="ctr">
                      <a:solidFill>
                        <a:schemeClr val="bg1">
                          <a:lumMod val="50000"/>
                        </a:schemeClr>
                      </a:solidFill>
                      <a:prstDash val="sysDash"/>
                      <a:round/>
                      <a:headEnd type="none" w="med" len="med"/>
                      <a:tailEnd type="none" w="med" len="med"/>
                    </a:lnT>
                    <a:lnB w="9525" cmpd="sng">
                      <a:noFill/>
                      <a:prstDash val="sysDot"/>
                    </a:lnB>
                    <a:lnTlToBr w="12700" cmpd="sng">
                      <a:noFill/>
                      <a:prstDash val="solid"/>
                    </a:lnTlToBr>
                    <a:lnBlToTr w="12700" cmpd="sng">
                      <a:noFill/>
                      <a:prstDash val="solid"/>
                    </a:lnBlToTr>
                  </a:tcPr>
                </a:tc>
                <a:extLst>
                  <a:ext uri="{0D108BD9-81ED-4DB2-BD59-A6C34878D82A}">
                    <a16:rowId xmlns:a16="http://schemas.microsoft.com/office/drawing/2014/main" val="1087424596"/>
                  </a:ext>
                </a:extLst>
              </a:tr>
            </a:tbl>
          </a:graphicData>
        </a:graphic>
      </p:graphicFrame>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2459357866"/>
              </p:ext>
            </p:extLst>
          </p:nvPr>
        </p:nvGraphicFramePr>
        <p:xfrm>
          <a:off x="1612327" y="1657332"/>
          <a:ext cx="5609008"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65</a:t>
            </a:fld>
            <a:endParaRPr lang="en-US" altLang="en-US" dirty="0">
              <a:latin typeface="Arial" pitchFamily="34" charset="0"/>
            </a:endParaRPr>
          </a:p>
        </p:txBody>
      </p:sp>
      <p:sp>
        <p:nvSpPr>
          <p:cNvPr id="17" name="Text Box 3"/>
          <p:cNvSpPr txBox="1">
            <a:spLocks noChangeArrowheads="1"/>
          </p:cNvSpPr>
          <p:nvPr/>
        </p:nvSpPr>
        <p:spPr bwMode="auto">
          <a:xfrm>
            <a:off x="184558" y="1075545"/>
            <a:ext cx="895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The way things are going in the Greater Rochester area, do you think each of the following is </a:t>
            </a:r>
          </a:p>
          <a:p>
            <a:pPr algn="ctr" eaLnBrk="1" hangingPunct="1">
              <a:spcAft>
                <a:spcPct val="0"/>
              </a:spcAft>
              <a:buFontTx/>
              <a:buNone/>
            </a:pPr>
            <a:r>
              <a:rPr lang="en-US" altLang="en-US" sz="1200" b="1" dirty="0">
                <a:solidFill>
                  <a:srgbClr val="000000"/>
                </a:solidFill>
              </a:rPr>
              <a:t>increasing or decreasing compared to a couple of years ago, or is it about the same?</a:t>
            </a:r>
          </a:p>
          <a:p>
            <a:pPr algn="ctr" eaLnBrk="1" hangingPunct="1">
              <a:spcAft>
                <a:spcPct val="0"/>
              </a:spcAft>
              <a:buFontTx/>
              <a:buNone/>
            </a:pPr>
            <a:r>
              <a:rPr lang="en-US" altLang="en-US" sz="1200" b="1" i="1" dirty="0">
                <a:solidFill>
                  <a:srgbClr val="7C3E20"/>
                </a:solidFill>
              </a:rPr>
              <a:t>% Increasing</a:t>
            </a:r>
          </a:p>
        </p:txBody>
      </p:sp>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62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Blacks/African-Americans  are more likely than whites to feel discrimination </a:t>
            </a:r>
          </a:p>
          <a:p>
            <a:pPr eaLnBrk="1" hangingPunct="1"/>
            <a:r>
              <a:rPr lang="en-US" sz="1600" dirty="0"/>
              <a:t>based on race/ethnicity is on the rise</a:t>
            </a: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Q300 Adults (18+) living  in Greater Rochester (n=569)</a:t>
            </a:r>
          </a:p>
        </p:txBody>
      </p:sp>
      <p:sp>
        <p:nvSpPr>
          <p:cNvPr id="20" name="TextBox 19">
            <a:extLst>
              <a:ext uri="{FF2B5EF4-FFF2-40B4-BE49-F238E27FC236}">
                <a16:creationId xmlns:a16="http://schemas.microsoft.com/office/drawing/2014/main" id="{B93296E3-D104-475F-8307-A74F69A6E517}"/>
              </a:ext>
            </a:extLst>
          </p:cNvPr>
          <p:cNvSpPr txBox="1"/>
          <p:nvPr/>
        </p:nvSpPr>
        <p:spPr>
          <a:xfrm>
            <a:off x="6071017" y="2066155"/>
            <a:ext cx="1415772" cy="400110"/>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Among Whites: 34%</a:t>
            </a:r>
          </a:p>
          <a:p>
            <a:r>
              <a:rPr lang="en-US" sz="1000" b="1" dirty="0">
                <a:latin typeface="Arial" panose="020B0604020202020204" pitchFamily="34" charset="0"/>
                <a:cs typeface="Arial" panose="020B0604020202020204" pitchFamily="34" charset="0"/>
              </a:rPr>
              <a:t>Among Blacks: 55%</a:t>
            </a:r>
          </a:p>
        </p:txBody>
      </p:sp>
      <p:sp>
        <p:nvSpPr>
          <p:cNvPr id="21" name="TextBox 20">
            <a:extLst>
              <a:ext uri="{FF2B5EF4-FFF2-40B4-BE49-F238E27FC236}">
                <a16:creationId xmlns:a16="http://schemas.microsoft.com/office/drawing/2014/main" id="{7B230D9A-1BB0-4B4C-AB5C-28222073D65E}"/>
              </a:ext>
            </a:extLst>
          </p:cNvPr>
          <p:cNvSpPr txBox="1"/>
          <p:nvPr/>
        </p:nvSpPr>
        <p:spPr>
          <a:xfrm>
            <a:off x="6052380" y="3131092"/>
            <a:ext cx="1519968"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Among LGBTQ+: 28%</a:t>
            </a:r>
          </a:p>
        </p:txBody>
      </p:sp>
      <p:sp>
        <p:nvSpPr>
          <p:cNvPr id="35" name="TextBox 34">
            <a:extLst>
              <a:ext uri="{FF2B5EF4-FFF2-40B4-BE49-F238E27FC236}">
                <a16:creationId xmlns:a16="http://schemas.microsoft.com/office/drawing/2014/main" id="{A5A9511C-65A1-45E7-BEEC-4DFE368A4CFB}"/>
              </a:ext>
            </a:extLst>
          </p:cNvPr>
          <p:cNvSpPr txBox="1"/>
          <p:nvPr/>
        </p:nvSpPr>
        <p:spPr>
          <a:xfrm>
            <a:off x="6065204" y="2631427"/>
            <a:ext cx="2231701" cy="400110"/>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Among Catholics/Christians: 21%</a:t>
            </a:r>
          </a:p>
          <a:p>
            <a:r>
              <a:rPr lang="en-US" sz="1000" b="1" dirty="0">
                <a:latin typeface="Arial" panose="020B0604020202020204" pitchFamily="34" charset="0"/>
                <a:cs typeface="Arial" panose="020B0604020202020204" pitchFamily="34" charset="0"/>
              </a:rPr>
              <a:t>Among Jews: 54%</a:t>
            </a:r>
          </a:p>
        </p:txBody>
      </p:sp>
      <p:sp>
        <p:nvSpPr>
          <p:cNvPr id="36" name="TextBox 35">
            <a:extLst>
              <a:ext uri="{FF2B5EF4-FFF2-40B4-BE49-F238E27FC236}">
                <a16:creationId xmlns:a16="http://schemas.microsoft.com/office/drawing/2014/main" id="{712E7D6C-E860-4581-9E7A-7208A6845DAE}"/>
              </a:ext>
            </a:extLst>
          </p:cNvPr>
          <p:cNvSpPr txBox="1"/>
          <p:nvPr/>
        </p:nvSpPr>
        <p:spPr>
          <a:xfrm>
            <a:off x="6071616" y="3566139"/>
            <a:ext cx="1505540"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Among Females: 16%</a:t>
            </a:r>
          </a:p>
        </p:txBody>
      </p:sp>
      <p:sp>
        <p:nvSpPr>
          <p:cNvPr id="37" name="TextBox 36">
            <a:extLst>
              <a:ext uri="{FF2B5EF4-FFF2-40B4-BE49-F238E27FC236}">
                <a16:creationId xmlns:a16="http://schemas.microsoft.com/office/drawing/2014/main" id="{04509B6A-AE45-43D8-A2E1-8D8D98C06F8C}"/>
              </a:ext>
            </a:extLst>
          </p:cNvPr>
          <p:cNvSpPr txBox="1"/>
          <p:nvPr/>
        </p:nvSpPr>
        <p:spPr>
          <a:xfrm>
            <a:off x="6071616" y="4025351"/>
            <a:ext cx="265489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Among persons w/ disability needs: 11%</a:t>
            </a:r>
          </a:p>
        </p:txBody>
      </p:sp>
      <p:sp>
        <p:nvSpPr>
          <p:cNvPr id="38" name="TextBox 37">
            <a:extLst>
              <a:ext uri="{FF2B5EF4-FFF2-40B4-BE49-F238E27FC236}">
                <a16:creationId xmlns:a16="http://schemas.microsoft.com/office/drawing/2014/main" id="{158774C0-330A-429C-AF0D-6955E28A6C69}"/>
              </a:ext>
            </a:extLst>
          </p:cNvPr>
          <p:cNvSpPr txBox="1"/>
          <p:nvPr/>
        </p:nvSpPr>
        <p:spPr>
          <a:xfrm>
            <a:off x="6071616" y="4433782"/>
            <a:ext cx="2225289"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Among deaf/hard of hearing: 14%</a:t>
            </a:r>
          </a:p>
        </p:txBody>
      </p:sp>
      <p:sp>
        <p:nvSpPr>
          <p:cNvPr id="15" name="TextBox 14">
            <a:extLst>
              <a:ext uri="{FF2B5EF4-FFF2-40B4-BE49-F238E27FC236}">
                <a16:creationId xmlns:a16="http://schemas.microsoft.com/office/drawing/2014/main" id="{083C7364-3904-4C2D-8A3B-FC51D9CA0CB9}"/>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639653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66</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Many residents are optimistic that the Rochester area will become a more welcoming place in the future</a:t>
            </a:r>
            <a:br>
              <a:rPr lang="en-US" sz="1600" dirty="0"/>
            </a:br>
            <a:endParaRPr lang="en-US" sz="1200" i="1" dirty="0"/>
          </a:p>
        </p:txBody>
      </p:sp>
      <p:cxnSp>
        <p:nvCxnSpPr>
          <p:cNvPr id="10" name="Straight Connector 9"/>
          <p:cNvCxnSpPr/>
          <p:nvPr/>
        </p:nvCxnSpPr>
        <p:spPr>
          <a:xfrm>
            <a:off x="4584485" y="1641565"/>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Q320/Q325 Adults (18+) living  in Greater Rochester (n=569)</a:t>
            </a:r>
          </a:p>
        </p:txBody>
      </p:sp>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214754" y="1303929"/>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In the coming year, for people of all backgrounds, do you think that the Greater Rochester area will become …?</a:t>
            </a:r>
          </a:p>
        </p:txBody>
      </p:sp>
      <p:graphicFrame>
        <p:nvGraphicFramePr>
          <p:cNvPr id="11" name="Object 5">
            <a:extLst>
              <a:ext uri="{FF2B5EF4-FFF2-40B4-BE49-F238E27FC236}">
                <a16:creationId xmlns:a16="http://schemas.microsoft.com/office/drawing/2014/main" id="{D9C9D703-6593-4705-9269-626752644031}"/>
              </a:ext>
            </a:extLst>
          </p:cNvPr>
          <p:cNvGraphicFramePr>
            <a:graphicFrameLocks noChangeAspect="1"/>
          </p:cNvGraphicFramePr>
          <p:nvPr>
            <p:extLst>
              <p:ext uri="{D42A27DB-BD31-4B8C-83A1-F6EECF244321}">
                <p14:modId xmlns:p14="http://schemas.microsoft.com/office/powerpoint/2010/main" val="3829498112"/>
              </p:ext>
            </p:extLst>
          </p:nvPr>
        </p:nvGraphicFramePr>
        <p:xfrm>
          <a:off x="69011" y="2023849"/>
          <a:ext cx="4228669" cy="237442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3">
            <a:extLst>
              <a:ext uri="{FF2B5EF4-FFF2-40B4-BE49-F238E27FC236}">
                <a16:creationId xmlns:a16="http://schemas.microsoft.com/office/drawing/2014/main" id="{CC2DE038-B4A7-41AF-9EBC-8BAC410B7B06}"/>
              </a:ext>
            </a:extLst>
          </p:cNvPr>
          <p:cNvSpPr txBox="1">
            <a:spLocks noChangeArrowheads="1"/>
          </p:cNvSpPr>
          <p:nvPr/>
        </p:nvSpPr>
        <p:spPr bwMode="auto">
          <a:xfrm>
            <a:off x="4705250" y="1303929"/>
            <a:ext cx="4344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7C3E20"/>
                </a:solidFill>
              </a:rPr>
              <a:t>How do you feel relations between different groups of people will progress over the next couple of years</a:t>
            </a:r>
          </a:p>
          <a:p>
            <a:pPr algn="ctr" eaLnBrk="1" hangingPunct="1">
              <a:spcAft>
                <a:spcPct val="0"/>
              </a:spcAft>
              <a:buFontTx/>
              <a:buNone/>
            </a:pPr>
            <a:r>
              <a:rPr lang="en-US" altLang="en-US" sz="1200" b="1" dirty="0">
                <a:solidFill>
                  <a:srgbClr val="7C3E20"/>
                </a:solidFill>
              </a:rPr>
              <a:t> in the Greater Rochester area?</a:t>
            </a:r>
          </a:p>
        </p:txBody>
      </p:sp>
      <p:graphicFrame>
        <p:nvGraphicFramePr>
          <p:cNvPr id="15" name="Object 5">
            <a:extLst>
              <a:ext uri="{FF2B5EF4-FFF2-40B4-BE49-F238E27FC236}">
                <a16:creationId xmlns:a16="http://schemas.microsoft.com/office/drawing/2014/main" id="{4EDC9169-302E-411B-838E-4C2D61F908B6}"/>
              </a:ext>
            </a:extLst>
          </p:cNvPr>
          <p:cNvGraphicFramePr>
            <a:graphicFrameLocks noChangeAspect="1"/>
          </p:cNvGraphicFramePr>
          <p:nvPr>
            <p:extLst>
              <p:ext uri="{D42A27DB-BD31-4B8C-83A1-F6EECF244321}">
                <p14:modId xmlns:p14="http://schemas.microsoft.com/office/powerpoint/2010/main" val="1860875713"/>
              </p:ext>
            </p:extLst>
          </p:nvPr>
        </p:nvGraphicFramePr>
        <p:xfrm>
          <a:off x="4234922" y="2023850"/>
          <a:ext cx="4815077" cy="2339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9569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EBCFBA1-9C6F-4E85-9061-8DE3E0284ED6}"/>
              </a:ext>
            </a:extLst>
          </p:cNvPr>
          <p:cNvCxnSpPr/>
          <p:nvPr/>
        </p:nvCxnSpPr>
        <p:spPr>
          <a:xfrm>
            <a:off x="844050" y="3331037"/>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67</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People from subgroups are more optimistic that the Rochester area will become a more welcoming place in the future</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29874"/>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2079224160"/>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2428091" y="1125750"/>
            <a:ext cx="434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t>In the coming year, for people of all backgrounds, do you think that the Greater Rochester area will become …?</a:t>
            </a: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6" y="1653120"/>
            <a:ext cx="5519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i="1" dirty="0">
                <a:solidFill>
                  <a:srgbClr val="7C3E20"/>
                </a:solidFill>
              </a:rPr>
              <a:t>% a MORE welcoming place</a:t>
            </a:r>
          </a:p>
        </p:txBody>
      </p:sp>
      <p:sp>
        <p:nvSpPr>
          <p:cNvPr id="11" name="Text Box 5">
            <a:extLst>
              <a:ext uri="{FF2B5EF4-FFF2-40B4-BE49-F238E27FC236}">
                <a16:creationId xmlns:a16="http://schemas.microsoft.com/office/drawing/2014/main" id="{492BE241-EC74-40F0-B126-2235615CD0C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Q320 Adults (18+) living  in Greater Rochester (n=varies by subgroup)</a:t>
            </a:r>
          </a:p>
        </p:txBody>
      </p:sp>
    </p:spTree>
    <p:extLst>
      <p:ext uri="{BB962C8B-B14F-4D97-AF65-F5344CB8AC3E}">
        <p14:creationId xmlns:p14="http://schemas.microsoft.com/office/powerpoint/2010/main" val="3041090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B648AD-8818-45D9-9A3B-0DE1344C9303}"/>
              </a:ext>
            </a:extLst>
          </p:cNvPr>
          <p:cNvCxnSpPr/>
          <p:nvPr/>
        </p:nvCxnSpPr>
        <p:spPr>
          <a:xfrm>
            <a:off x="844050" y="3265723"/>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68</a:t>
            </a:fld>
            <a:endParaRPr lang="en-US" altLang="en-US" dirty="0">
              <a:latin typeface="Arial" pitchFamily="34" charset="0"/>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People from subgroups are more optimistic that people will become more understanding in the future</a:t>
            </a:r>
            <a:endParaRPr lang="en-US" sz="1200" i="1" dirty="0"/>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08103"/>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1116920533"/>
              </p:ext>
            </p:extLst>
          </p:nvPr>
        </p:nvGraphicFramePr>
        <p:xfrm>
          <a:off x="844050"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3">
            <a:extLst>
              <a:ext uri="{FF2B5EF4-FFF2-40B4-BE49-F238E27FC236}">
                <a16:creationId xmlns:a16="http://schemas.microsoft.com/office/drawing/2014/main" id="{D5D64379-292E-474E-AE72-1395C9AEA433}"/>
              </a:ext>
            </a:extLst>
          </p:cNvPr>
          <p:cNvSpPr txBox="1">
            <a:spLocks noChangeArrowheads="1"/>
          </p:cNvSpPr>
          <p:nvPr/>
        </p:nvSpPr>
        <p:spPr bwMode="auto">
          <a:xfrm>
            <a:off x="1446415" y="1198322"/>
            <a:ext cx="5702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t>How do you feel relations between different groups of people will progress over the next couple of years in the Greater Rochester area?</a:t>
            </a:r>
          </a:p>
        </p:txBody>
      </p:sp>
      <p:sp>
        <p:nvSpPr>
          <p:cNvPr id="15" name="Text Box 3">
            <a:extLst>
              <a:ext uri="{FF2B5EF4-FFF2-40B4-BE49-F238E27FC236}">
                <a16:creationId xmlns:a16="http://schemas.microsoft.com/office/drawing/2014/main" id="{14D0FD95-010F-4153-8D42-DA917E65654D}"/>
              </a:ext>
            </a:extLst>
          </p:cNvPr>
          <p:cNvSpPr txBox="1">
            <a:spLocks noChangeArrowheads="1"/>
          </p:cNvSpPr>
          <p:nvPr/>
        </p:nvSpPr>
        <p:spPr bwMode="auto">
          <a:xfrm>
            <a:off x="1795876" y="1595064"/>
            <a:ext cx="551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i="1" dirty="0">
                <a:solidFill>
                  <a:srgbClr val="7C3E20"/>
                </a:solidFill>
              </a:rPr>
              <a:t>% people from different groups will become closer and more understanding of one other </a:t>
            </a:r>
          </a:p>
        </p:txBody>
      </p:sp>
      <p:sp>
        <p:nvSpPr>
          <p:cNvPr id="11" name="Text Box 5">
            <a:extLst>
              <a:ext uri="{FF2B5EF4-FFF2-40B4-BE49-F238E27FC236}">
                <a16:creationId xmlns:a16="http://schemas.microsoft.com/office/drawing/2014/main" id="{492BE241-EC74-40F0-B126-2235615CD0C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Q325 Adults (18+) living  in Greater Rochester (n=varies by subgroup)</a:t>
            </a:r>
          </a:p>
        </p:txBody>
      </p:sp>
    </p:spTree>
    <p:extLst>
      <p:ext uri="{BB962C8B-B14F-4D97-AF65-F5344CB8AC3E}">
        <p14:creationId xmlns:p14="http://schemas.microsoft.com/office/powerpoint/2010/main" val="298875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The Atmosphere in Greater Rochester </a:t>
            </a:r>
            <a:br>
              <a:rPr lang="en-US" altLang="en-US" dirty="0">
                <a:latin typeface="Arial" pitchFamily="34" charset="0"/>
                <a:ea typeface="ヒラギノ角ゴ Pro W3" pitchFamily="125" charset="-128"/>
                <a:cs typeface="Arial" pitchFamily="34" charset="0"/>
              </a:rPr>
            </a:br>
            <a:r>
              <a:rPr lang="en-US" altLang="en-US" dirty="0">
                <a:latin typeface="Arial" pitchFamily="34" charset="0"/>
                <a:ea typeface="ヒラギノ角ゴ Pro W3" pitchFamily="125" charset="-128"/>
                <a:cs typeface="Arial" pitchFamily="34" charset="0"/>
              </a:rPr>
              <a:t>for People from Diverse Backgrounds</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6</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3834148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822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799" y="1278666"/>
            <a:ext cx="8013583" cy="1103312"/>
          </a:xfrm>
        </p:spPr>
        <p:txBody>
          <a:bodyPr/>
          <a:lstStyle/>
          <a:p>
            <a:r>
              <a:rPr lang="en-US" altLang="en-US" dirty="0">
                <a:latin typeface="Arial" pitchFamily="34" charset="0"/>
                <a:ea typeface="ヒラギノ角ゴ Pro W3" pitchFamily="125" charset="-128"/>
                <a:cs typeface="Arial" pitchFamily="34" charset="0"/>
              </a:rPr>
              <a:t>Appendix: Characteristics of Respondents (projectable sample)</a:t>
            </a:r>
            <a:endParaRPr lang="en-US" altLang="en-US" sz="1400" i="1" dirty="0">
              <a:latin typeface="Arial" pitchFamily="34" charset="0"/>
              <a:ea typeface="ヒラギノ角ゴ Pro W3" pitchFamily="125" charset="-128"/>
              <a:cs typeface="Arial" pitchFamily="34" charset="0"/>
            </a:endParaRP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5C8A7099-EBA5-46CA-B0AC-C6C8D0313889}" type="slidenum">
              <a:rPr lang="en-US" altLang="en-US">
                <a:solidFill>
                  <a:srgbClr val="000000"/>
                </a:solidFill>
                <a:latin typeface="Arial" pitchFamily="34" charset="0"/>
              </a:rPr>
              <a:pPr/>
              <a:t>70</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2849097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71</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Respondents live in the 9-county GRA region</a:t>
            </a:r>
            <a:br>
              <a:rPr lang="en-US" sz="1600" dirty="0"/>
            </a:br>
            <a:endParaRPr lang="en-US" sz="1200" i="1" dirty="0"/>
          </a:p>
        </p:txBody>
      </p:sp>
      <p:cxnSp>
        <p:nvCxnSpPr>
          <p:cNvPr id="10" name="Straight Connector 9"/>
          <p:cNvCxnSpPr/>
          <p:nvPr/>
        </p:nvCxnSpPr>
        <p:spPr>
          <a:xfrm>
            <a:off x="4584485"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Q105/Q1005 Adults (18+) living  in Greater Rochester (n=569)</a:t>
            </a:r>
          </a:p>
        </p:txBody>
      </p:sp>
      <p:sp>
        <p:nvSpPr>
          <p:cNvPr id="17" name="Text Box 3"/>
          <p:cNvSpPr txBox="1">
            <a:spLocks noChangeArrowheads="1"/>
          </p:cNvSpPr>
          <p:nvPr/>
        </p:nvSpPr>
        <p:spPr bwMode="auto">
          <a:xfrm>
            <a:off x="831995" y="1154459"/>
            <a:ext cx="32310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Which best describes where you live?</a:t>
            </a:r>
          </a:p>
        </p:txBody>
      </p:sp>
      <p:graphicFrame>
        <p:nvGraphicFramePr>
          <p:cNvPr id="19" name="Object 5">
            <a:extLst>
              <a:ext uri="{FF2B5EF4-FFF2-40B4-BE49-F238E27FC236}">
                <a16:creationId xmlns:a16="http://schemas.microsoft.com/office/drawing/2014/main" id="{7587BFE3-A45B-44C8-8B35-C13334845BFC}"/>
              </a:ext>
            </a:extLst>
          </p:cNvPr>
          <p:cNvGraphicFramePr>
            <a:graphicFrameLocks noChangeAspect="1"/>
          </p:cNvGraphicFramePr>
          <p:nvPr/>
        </p:nvGraphicFramePr>
        <p:xfrm>
          <a:off x="103517" y="1733421"/>
          <a:ext cx="4666841" cy="3011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5">
            <a:extLst>
              <a:ext uri="{FF2B5EF4-FFF2-40B4-BE49-F238E27FC236}">
                <a16:creationId xmlns:a16="http://schemas.microsoft.com/office/drawing/2014/main" id="{6C592312-0473-4F26-910B-67582EEEA53D}"/>
              </a:ext>
            </a:extLst>
          </p:cNvPr>
          <p:cNvGraphicFramePr>
            <a:graphicFrameLocks noChangeAspect="1"/>
          </p:cNvGraphicFramePr>
          <p:nvPr/>
        </p:nvGraphicFramePr>
        <p:xfrm>
          <a:off x="4970100" y="1733421"/>
          <a:ext cx="3899375" cy="245391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a:extLst>
              <a:ext uri="{FF2B5EF4-FFF2-40B4-BE49-F238E27FC236}">
                <a16:creationId xmlns:a16="http://schemas.microsoft.com/office/drawing/2014/main" id="{3403713D-E9B4-43A3-AB44-68CF778955C4}"/>
              </a:ext>
            </a:extLst>
          </p:cNvPr>
          <p:cNvSpPr txBox="1">
            <a:spLocks noChangeArrowheads="1"/>
          </p:cNvSpPr>
          <p:nvPr/>
        </p:nvSpPr>
        <p:spPr bwMode="auto">
          <a:xfrm>
            <a:off x="5107264" y="1161301"/>
            <a:ext cx="34366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would you describe where you live?</a:t>
            </a:r>
          </a:p>
        </p:txBody>
      </p:sp>
    </p:spTree>
    <p:extLst>
      <p:ext uri="{BB962C8B-B14F-4D97-AF65-F5344CB8AC3E}">
        <p14:creationId xmlns:p14="http://schemas.microsoft.com/office/powerpoint/2010/main" val="2065798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72</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Respondents were aged 18+</a:t>
            </a:r>
            <a:br>
              <a:rPr lang="en-US" sz="1600" dirty="0"/>
            </a:br>
            <a:endParaRPr lang="en-US" sz="1200" i="1" dirty="0"/>
          </a:p>
        </p:txBody>
      </p:sp>
      <p:cxnSp>
        <p:nvCxnSpPr>
          <p:cNvPr id="10" name="Straight Connector 9"/>
          <p:cNvCxnSpPr/>
          <p:nvPr/>
        </p:nvCxnSpPr>
        <p:spPr>
          <a:xfrm>
            <a:off x="4584485"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Q115/Q120 Adults (18+) living  in Greater Rochester (n=569)</a:t>
            </a:r>
          </a:p>
        </p:txBody>
      </p:sp>
      <p:sp>
        <p:nvSpPr>
          <p:cNvPr id="17" name="Text Box 3"/>
          <p:cNvSpPr txBox="1">
            <a:spLocks noChangeArrowheads="1"/>
          </p:cNvSpPr>
          <p:nvPr/>
        </p:nvSpPr>
        <p:spPr bwMode="auto">
          <a:xfrm>
            <a:off x="831995" y="1154459"/>
            <a:ext cx="32310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old are you?</a:t>
            </a:r>
          </a:p>
        </p:txBody>
      </p:sp>
      <p:graphicFrame>
        <p:nvGraphicFramePr>
          <p:cNvPr id="19" name="Object 5">
            <a:extLst>
              <a:ext uri="{FF2B5EF4-FFF2-40B4-BE49-F238E27FC236}">
                <a16:creationId xmlns:a16="http://schemas.microsoft.com/office/drawing/2014/main" id="{7587BFE3-A45B-44C8-8B35-C13334845BFC}"/>
              </a:ext>
            </a:extLst>
          </p:cNvPr>
          <p:cNvGraphicFramePr>
            <a:graphicFrameLocks noChangeAspect="1"/>
          </p:cNvGraphicFramePr>
          <p:nvPr/>
        </p:nvGraphicFramePr>
        <p:xfrm>
          <a:off x="103517" y="1912648"/>
          <a:ext cx="4382219" cy="2370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5">
            <a:extLst>
              <a:ext uri="{FF2B5EF4-FFF2-40B4-BE49-F238E27FC236}">
                <a16:creationId xmlns:a16="http://schemas.microsoft.com/office/drawing/2014/main" id="{491A77FE-527D-4E9E-9B99-5951CF505EAA}"/>
              </a:ext>
            </a:extLst>
          </p:cNvPr>
          <p:cNvGraphicFramePr>
            <a:graphicFrameLocks noChangeAspect="1"/>
          </p:cNvGraphicFramePr>
          <p:nvPr>
            <p:extLst>
              <p:ext uri="{D42A27DB-BD31-4B8C-83A1-F6EECF244321}">
                <p14:modId xmlns:p14="http://schemas.microsoft.com/office/powerpoint/2010/main" val="2232972634"/>
              </p:ext>
            </p:extLst>
          </p:nvPr>
        </p:nvGraphicFramePr>
        <p:xfrm>
          <a:off x="5199640" y="1733422"/>
          <a:ext cx="3717078" cy="233919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5107264" y="1161301"/>
            <a:ext cx="34366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Are you…?</a:t>
            </a:r>
          </a:p>
        </p:txBody>
      </p:sp>
      <p:sp>
        <p:nvSpPr>
          <p:cNvPr id="2" name="TextBox 1">
            <a:extLst>
              <a:ext uri="{FF2B5EF4-FFF2-40B4-BE49-F238E27FC236}">
                <a16:creationId xmlns:a16="http://schemas.microsoft.com/office/drawing/2014/main" id="{EBF356D3-D019-4012-9002-55C58F2841DF}"/>
              </a:ext>
            </a:extLst>
          </p:cNvPr>
          <p:cNvSpPr txBox="1"/>
          <p:nvPr/>
        </p:nvSpPr>
        <p:spPr>
          <a:xfrm>
            <a:off x="5762438" y="4727271"/>
            <a:ext cx="3364302" cy="2308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NOTE: Data were balanced on these questions.</a:t>
            </a:r>
          </a:p>
        </p:txBody>
      </p:sp>
    </p:spTree>
    <p:extLst>
      <p:ext uri="{BB962C8B-B14F-4D97-AF65-F5344CB8AC3E}">
        <p14:creationId xmlns:p14="http://schemas.microsoft.com/office/powerpoint/2010/main" val="1949297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73</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Many area residents have lived in the area a long time</a:t>
            </a:r>
            <a:br>
              <a:rPr lang="en-US" sz="1600" dirty="0"/>
            </a:br>
            <a:endParaRPr lang="en-US" sz="1200" i="1" dirty="0"/>
          </a:p>
        </p:txBody>
      </p:sp>
      <p:cxnSp>
        <p:nvCxnSpPr>
          <p:cNvPr id="10" name="Straight Connector 9"/>
          <p:cNvCxnSpPr/>
          <p:nvPr/>
        </p:nvCxnSpPr>
        <p:spPr>
          <a:xfrm>
            <a:off x="4584485"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Q1000/Q1010 Adults (18+) living  in Greater Rochester (n=569)</a:t>
            </a:r>
          </a:p>
        </p:txBody>
      </p:sp>
      <p:sp>
        <p:nvSpPr>
          <p:cNvPr id="17" name="Text Box 3"/>
          <p:cNvSpPr txBox="1">
            <a:spLocks noChangeArrowheads="1"/>
          </p:cNvSpPr>
          <p:nvPr/>
        </p:nvSpPr>
        <p:spPr bwMode="auto">
          <a:xfrm>
            <a:off x="831995" y="1154459"/>
            <a:ext cx="3231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How long have you lived in the Greater Rochester area?</a:t>
            </a:r>
          </a:p>
        </p:txBody>
      </p:sp>
      <p:graphicFrame>
        <p:nvGraphicFramePr>
          <p:cNvPr id="19" name="Object 5">
            <a:extLst>
              <a:ext uri="{FF2B5EF4-FFF2-40B4-BE49-F238E27FC236}">
                <a16:creationId xmlns:a16="http://schemas.microsoft.com/office/drawing/2014/main" id="{7587BFE3-A45B-44C8-8B35-C13334845BFC}"/>
              </a:ext>
            </a:extLst>
          </p:cNvPr>
          <p:cNvGraphicFramePr>
            <a:graphicFrameLocks noChangeAspect="1"/>
          </p:cNvGraphicFramePr>
          <p:nvPr>
            <p:extLst>
              <p:ext uri="{D42A27DB-BD31-4B8C-83A1-F6EECF244321}">
                <p14:modId xmlns:p14="http://schemas.microsoft.com/office/powerpoint/2010/main" val="1969121928"/>
              </p:ext>
            </p:extLst>
          </p:nvPr>
        </p:nvGraphicFramePr>
        <p:xfrm>
          <a:off x="103517" y="1912648"/>
          <a:ext cx="4382219" cy="2370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5">
            <a:extLst>
              <a:ext uri="{FF2B5EF4-FFF2-40B4-BE49-F238E27FC236}">
                <a16:creationId xmlns:a16="http://schemas.microsoft.com/office/drawing/2014/main" id="{491A77FE-527D-4E9E-9B99-5951CF505EAA}"/>
              </a:ext>
            </a:extLst>
          </p:cNvPr>
          <p:cNvGraphicFramePr>
            <a:graphicFrameLocks noChangeAspect="1"/>
          </p:cNvGraphicFramePr>
          <p:nvPr>
            <p:extLst>
              <p:ext uri="{D42A27DB-BD31-4B8C-83A1-F6EECF244321}">
                <p14:modId xmlns:p14="http://schemas.microsoft.com/office/powerpoint/2010/main" val="298874378"/>
              </p:ext>
            </p:extLst>
          </p:nvPr>
        </p:nvGraphicFramePr>
        <p:xfrm>
          <a:off x="5152397" y="1733422"/>
          <a:ext cx="3717078" cy="233919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5107264" y="1161301"/>
            <a:ext cx="3436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have children under the age of 18 living in your household?</a:t>
            </a:r>
          </a:p>
        </p:txBody>
      </p:sp>
    </p:spTree>
    <p:extLst>
      <p:ext uri="{BB962C8B-B14F-4D97-AF65-F5344CB8AC3E}">
        <p14:creationId xmlns:p14="http://schemas.microsoft.com/office/powerpoint/2010/main" val="603621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74</a:t>
            </a:fld>
            <a:endParaRPr lang="en-US" altLang="en-US" dirty="0">
              <a:latin typeface="Arial" pitchFamily="34" charset="0"/>
            </a:endParaRPr>
          </a:p>
        </p:txBody>
      </p:sp>
      <p:sp>
        <p:nvSpPr>
          <p:cNvPr id="17" name="Text Box 3"/>
          <p:cNvSpPr txBox="1">
            <a:spLocks noChangeArrowheads="1"/>
          </p:cNvSpPr>
          <p:nvPr/>
        </p:nvSpPr>
        <p:spPr bwMode="auto">
          <a:xfrm>
            <a:off x="184558" y="966690"/>
            <a:ext cx="89594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What is your present religion, if any?</a:t>
            </a:r>
            <a:endParaRPr lang="en-US" altLang="en-US" sz="1200" b="1" i="1" dirty="0">
              <a:solidFill>
                <a:srgbClr val="7C3E20"/>
              </a:solidFill>
            </a:endParaRPr>
          </a:p>
        </p:txBody>
      </p:sp>
      <p:graphicFrame>
        <p:nvGraphicFramePr>
          <p:cNvPr id="12" name="Object 7">
            <a:extLst>
              <a:ext uri="{FF2B5EF4-FFF2-40B4-BE49-F238E27FC236}">
                <a16:creationId xmlns:a16="http://schemas.microsoft.com/office/drawing/2014/main" id="{C6F9E644-6ECD-413E-9F4E-AE2EB302285D}"/>
              </a:ext>
            </a:extLst>
          </p:cNvPr>
          <p:cNvGraphicFramePr>
            <a:graphicFrameLocks noChangeAspect="1"/>
          </p:cNvGraphicFramePr>
          <p:nvPr>
            <p:extLst>
              <p:ext uri="{D42A27DB-BD31-4B8C-83A1-F6EECF244321}">
                <p14:modId xmlns:p14="http://schemas.microsoft.com/office/powerpoint/2010/main" val="3956497934"/>
              </p:ext>
            </p:extLst>
          </p:nvPr>
        </p:nvGraphicFramePr>
        <p:xfrm>
          <a:off x="554636" y="1454967"/>
          <a:ext cx="7640457" cy="31344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5">
            <a:extLst>
              <a:ext uri="{FF2B5EF4-FFF2-40B4-BE49-F238E27FC236}">
                <a16:creationId xmlns:a16="http://schemas.microsoft.com/office/drawing/2014/main" id="{C97D1EB3-24EB-45C4-AED2-3D8EFA8E485D}"/>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A variety of religious backgrounds were represented in the study, with 51% being Christian (Protestant or Catholic)</a:t>
            </a:r>
            <a:br>
              <a:rPr lang="en-US" sz="1600" dirty="0"/>
            </a:br>
            <a:endParaRPr lang="en-US" sz="1200" i="1" dirty="0"/>
          </a:p>
        </p:txBody>
      </p:sp>
      <p:sp>
        <p:nvSpPr>
          <p:cNvPr id="23" name="Text Box 5">
            <a:extLst>
              <a:ext uri="{FF2B5EF4-FFF2-40B4-BE49-F238E27FC236}">
                <a16:creationId xmlns:a16="http://schemas.microsoft.com/office/drawing/2014/main" id="{609F0187-9164-4333-8522-AD19738254B4}"/>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Q1035 Adults (18+) living  in Greater Rochester (n=569)</a:t>
            </a:r>
          </a:p>
        </p:txBody>
      </p:sp>
    </p:spTree>
    <p:extLst>
      <p:ext uri="{BB962C8B-B14F-4D97-AF65-F5344CB8AC3E}">
        <p14:creationId xmlns:p14="http://schemas.microsoft.com/office/powerpoint/2010/main" val="111103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75</a:t>
            </a:fld>
            <a:endParaRPr lang="en-US" altLang="en-US" dirty="0">
              <a:latin typeface="Arial" pitchFamily="34" charset="0"/>
            </a:endParaRPr>
          </a:p>
        </p:txBody>
      </p:sp>
      <p:sp>
        <p:nvSpPr>
          <p:cNvPr id="18" name="Rectangle 5"/>
          <p:cNvSpPr>
            <a:spLocks noGrp="1" noChangeArrowheads="1"/>
          </p:cNvSpPr>
          <p:nvPr>
            <p:ph type="title" idx="4294967295"/>
          </p:nvPr>
        </p:nvSpPr>
        <p:spPr>
          <a:xfrm>
            <a:off x="255714" y="220577"/>
            <a:ext cx="7790235" cy="457200"/>
          </a:xfrm>
        </p:spPr>
        <p:txBody>
          <a:bodyPr/>
          <a:lstStyle/>
          <a:p>
            <a:pPr eaLnBrk="1" hangingPunct="1"/>
            <a:r>
              <a:rPr lang="en-US" sz="1600" dirty="0"/>
              <a:t>Respondents come from a range of educational backgrounds and household incomes</a:t>
            </a:r>
            <a:br>
              <a:rPr lang="en-US" sz="1600" dirty="0"/>
            </a:br>
            <a:endParaRPr lang="en-US" sz="1200" i="1" dirty="0"/>
          </a:p>
        </p:txBody>
      </p:sp>
      <p:cxnSp>
        <p:nvCxnSpPr>
          <p:cNvPr id="10" name="Straight Connector 9"/>
          <p:cNvCxnSpPr/>
          <p:nvPr/>
        </p:nvCxnSpPr>
        <p:spPr>
          <a:xfrm>
            <a:off x="4734387" y="1561738"/>
            <a:ext cx="0" cy="272147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Q1045/Q1040 Adults (18+) living  in Greater Rochester (n=569)</a:t>
            </a:r>
          </a:p>
        </p:txBody>
      </p:sp>
      <p:sp>
        <p:nvSpPr>
          <p:cNvPr id="17" name="Text Box 3"/>
          <p:cNvSpPr txBox="1">
            <a:spLocks noChangeArrowheads="1"/>
          </p:cNvSpPr>
          <p:nvPr/>
        </p:nvSpPr>
        <p:spPr bwMode="auto">
          <a:xfrm>
            <a:off x="831995" y="1154459"/>
            <a:ext cx="32310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Which best describes the highest level of education you have completed or the highest degree you have received? </a:t>
            </a:r>
          </a:p>
        </p:txBody>
      </p:sp>
      <p:graphicFrame>
        <p:nvGraphicFramePr>
          <p:cNvPr id="19" name="Object 5">
            <a:extLst>
              <a:ext uri="{FF2B5EF4-FFF2-40B4-BE49-F238E27FC236}">
                <a16:creationId xmlns:a16="http://schemas.microsoft.com/office/drawing/2014/main" id="{7587BFE3-A45B-44C8-8B35-C13334845BFC}"/>
              </a:ext>
            </a:extLst>
          </p:cNvPr>
          <p:cNvGraphicFramePr>
            <a:graphicFrameLocks noChangeAspect="1"/>
          </p:cNvGraphicFramePr>
          <p:nvPr>
            <p:extLst>
              <p:ext uri="{D42A27DB-BD31-4B8C-83A1-F6EECF244321}">
                <p14:modId xmlns:p14="http://schemas.microsoft.com/office/powerpoint/2010/main" val="3519615210"/>
              </p:ext>
            </p:extLst>
          </p:nvPr>
        </p:nvGraphicFramePr>
        <p:xfrm>
          <a:off x="85068" y="2032218"/>
          <a:ext cx="4542414" cy="2370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5">
            <a:extLst>
              <a:ext uri="{FF2B5EF4-FFF2-40B4-BE49-F238E27FC236}">
                <a16:creationId xmlns:a16="http://schemas.microsoft.com/office/drawing/2014/main" id="{491A77FE-527D-4E9E-9B99-5951CF505EAA}"/>
              </a:ext>
            </a:extLst>
          </p:cNvPr>
          <p:cNvGraphicFramePr>
            <a:graphicFrameLocks noChangeAspect="1"/>
          </p:cNvGraphicFramePr>
          <p:nvPr>
            <p:extLst>
              <p:ext uri="{D42A27DB-BD31-4B8C-83A1-F6EECF244321}">
                <p14:modId xmlns:p14="http://schemas.microsoft.com/office/powerpoint/2010/main" val="23276565"/>
              </p:ext>
            </p:extLst>
          </p:nvPr>
        </p:nvGraphicFramePr>
        <p:xfrm>
          <a:off x="4627481" y="2032218"/>
          <a:ext cx="4431445" cy="272147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a:extLst>
              <a:ext uri="{FF2B5EF4-FFF2-40B4-BE49-F238E27FC236}">
                <a16:creationId xmlns:a16="http://schemas.microsoft.com/office/drawing/2014/main" id="{A6924E0A-F0FD-4582-84E8-ECC92ED3551D}"/>
              </a:ext>
            </a:extLst>
          </p:cNvPr>
          <p:cNvSpPr txBox="1">
            <a:spLocks noChangeArrowheads="1"/>
          </p:cNvSpPr>
          <p:nvPr/>
        </p:nvSpPr>
        <p:spPr bwMode="auto">
          <a:xfrm>
            <a:off x="5107264" y="1161301"/>
            <a:ext cx="3436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Considering your own income and the income from any other people who help you, how would you describe your overall financial situation? Would you say you…?</a:t>
            </a:r>
          </a:p>
        </p:txBody>
      </p:sp>
    </p:spTree>
    <p:extLst>
      <p:ext uri="{BB962C8B-B14F-4D97-AF65-F5344CB8AC3E}">
        <p14:creationId xmlns:p14="http://schemas.microsoft.com/office/powerpoint/2010/main" val="387319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7</a:t>
            </a:fld>
            <a:endParaRPr lang="en-US" altLang="en-US" dirty="0">
              <a:latin typeface="Arial" pitchFamily="34" charset="0"/>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1396540705"/>
              </p:ext>
            </p:extLst>
          </p:nvPr>
        </p:nvGraphicFramePr>
        <p:xfrm>
          <a:off x="181154" y="1658235"/>
          <a:ext cx="4862559" cy="284845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3"/>
          <p:cNvSpPr txBox="1">
            <a:spLocks noChangeArrowheads="1"/>
          </p:cNvSpPr>
          <p:nvPr/>
        </p:nvSpPr>
        <p:spPr bwMode="auto">
          <a:xfrm>
            <a:off x="858544" y="1201768"/>
            <a:ext cx="7426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the Greater Rochester area is a welcoming </a:t>
            </a:r>
          </a:p>
          <a:p>
            <a:pPr algn="ctr" eaLnBrk="1" hangingPunct="1">
              <a:spcAft>
                <a:spcPct val="0"/>
              </a:spcAft>
              <a:buFontTx/>
              <a:buNone/>
            </a:pPr>
            <a:r>
              <a:rPr lang="en-US" altLang="en-US" sz="1200" b="1" dirty="0">
                <a:solidFill>
                  <a:srgbClr val="000000"/>
                </a:solidFill>
              </a:rPr>
              <a:t>or unwelcoming place for people of all backgrounds? </a:t>
            </a:r>
            <a:endParaRPr lang="en-US" altLang="en-US" sz="1200" b="1" i="1" dirty="0">
              <a:solidFill>
                <a:srgbClr val="7C3E20"/>
              </a:solidFill>
            </a:endParaRP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Greater Rochester is seen as a welcoming place  by most area residents </a:t>
            </a:r>
          </a:p>
          <a:p>
            <a:pPr eaLnBrk="1" hangingPunct="1"/>
            <a:r>
              <a:rPr lang="en-US" sz="1400" i="1" dirty="0"/>
              <a:t>GRA is seen as more welcoming by older residents than by younger residents</a:t>
            </a:r>
            <a:br>
              <a:rPr lang="en-US" sz="1600" dirty="0"/>
            </a:br>
            <a:endParaRPr lang="en-US" sz="1200" i="1" dirty="0"/>
          </a:p>
        </p:txBody>
      </p:sp>
      <p:sp>
        <p:nvSpPr>
          <p:cNvPr id="7" name="Text Box 5">
            <a:extLst>
              <a:ext uri="{FF2B5EF4-FFF2-40B4-BE49-F238E27FC236}">
                <a16:creationId xmlns:a16="http://schemas.microsoft.com/office/drawing/2014/main" id="{193F3432-862F-4D43-B9E4-9CC3089559F8}"/>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Q305 Adults (18+) living  in Greater Rochester (n=569)</a:t>
            </a:r>
          </a:p>
        </p:txBody>
      </p:sp>
      <p:sp>
        <p:nvSpPr>
          <p:cNvPr id="2" name="TextBox 1">
            <a:extLst>
              <a:ext uri="{FF2B5EF4-FFF2-40B4-BE49-F238E27FC236}">
                <a16:creationId xmlns:a16="http://schemas.microsoft.com/office/drawing/2014/main" id="{E5FAED71-2F04-4495-8FBF-265AC9893120}"/>
              </a:ext>
            </a:extLst>
          </p:cNvPr>
          <p:cNvSpPr txBox="1"/>
          <p:nvPr/>
        </p:nvSpPr>
        <p:spPr>
          <a:xfrm>
            <a:off x="5370023" y="2104781"/>
            <a:ext cx="3526321" cy="2015936"/>
          </a:xfrm>
          <a:prstGeom prst="rect">
            <a:avLst/>
          </a:prstGeom>
          <a:solidFill>
            <a:schemeClr val="bg1">
              <a:lumMod val="95000"/>
            </a:schemeClr>
          </a:solidFill>
        </p:spPr>
        <p:txBody>
          <a:bodyPr wrap="square" rtlCol="0">
            <a:spAutoFit/>
          </a:bodyPr>
          <a:lstStyle/>
          <a:p>
            <a:r>
              <a:rPr lang="en-US" sz="1100" b="1" dirty="0">
                <a:latin typeface="Arial" panose="020B0604020202020204" pitchFamily="34" charset="0"/>
                <a:cs typeface="Arial" panose="020B0604020202020204" pitchFamily="34" charset="0"/>
              </a:rPr>
              <a:t>% reporting Greater Rochester area is a welcoming place:</a:t>
            </a:r>
          </a:p>
          <a:p>
            <a:endParaRPr lang="en-US" sz="11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Male 81%, Female 81%</a:t>
            </a:r>
          </a:p>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18-29 67%, </a:t>
            </a:r>
            <a:r>
              <a:rPr lang="en-US" sz="1100" b="1" dirty="0">
                <a:latin typeface="Arial" panose="020B0604020202020204" pitchFamily="34" charset="0"/>
                <a:cs typeface="Arial" panose="020B0604020202020204" pitchFamily="34" charset="0"/>
              </a:rPr>
              <a:t>30-49 83%, 50-69 84%, 70+ 90%</a:t>
            </a:r>
          </a:p>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Monroe County - City of Rochester 79%,         Monroe County - Outside City of Rochester 85%, Other counties 78%</a:t>
            </a:r>
          </a:p>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HS education or less 78%;  Some college 74%;  </a:t>
            </a:r>
            <a:r>
              <a:rPr lang="en-US" sz="1100" b="1" dirty="0">
                <a:latin typeface="Arial" panose="020B0604020202020204" pitchFamily="34" charset="0"/>
                <a:cs typeface="Arial" panose="020B0604020202020204" pitchFamily="34" charset="0"/>
              </a:rPr>
              <a:t>College grad+  86%</a:t>
            </a:r>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22617"/>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spTree>
    <p:extLst>
      <p:ext uri="{BB962C8B-B14F-4D97-AF65-F5344CB8AC3E}">
        <p14:creationId xmlns:p14="http://schemas.microsoft.com/office/powerpoint/2010/main" val="277229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757603-DB5C-4B37-92FA-639A741041A7}"/>
              </a:ext>
            </a:extLst>
          </p:cNvPr>
          <p:cNvCxnSpPr/>
          <p:nvPr/>
        </p:nvCxnSpPr>
        <p:spPr>
          <a:xfrm>
            <a:off x="844050" y="2634352"/>
            <a:ext cx="7559721" cy="0"/>
          </a:xfrm>
          <a:prstGeom prst="line">
            <a:avLst/>
          </a:prstGeom>
          <a:ln w="12700">
            <a:solidFill>
              <a:srgbClr val="CCAB2B"/>
            </a:solidFill>
            <a:prstDash val="sysDash"/>
          </a:ln>
          <a:effectLst/>
        </p:spPr>
        <p:style>
          <a:lnRef idx="2">
            <a:schemeClr val="accent1"/>
          </a:lnRef>
          <a:fillRef idx="0">
            <a:schemeClr val="accent1"/>
          </a:fillRef>
          <a:effectRef idx="1">
            <a:schemeClr val="accent1"/>
          </a:effectRef>
          <a:fontRef idx="minor">
            <a:schemeClr val="tx1"/>
          </a:fontRef>
        </p:style>
      </p:cxnSp>
      <p:sp>
        <p:nvSpPr>
          <p:cNvPr id="358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5" charset="-128"/>
              </a:defRPr>
            </a:lvl1pPr>
            <a:lvl2pPr marL="742950" indent="-285750">
              <a:defRPr>
                <a:solidFill>
                  <a:schemeClr val="tx1"/>
                </a:solidFill>
                <a:latin typeface="Calibri" pitchFamily="34" charset="0"/>
                <a:ea typeface="ヒラギノ角ゴ Pro W3" pitchFamily="125" charset="-128"/>
              </a:defRPr>
            </a:lvl2pPr>
            <a:lvl3pPr marL="1143000" indent="-228600">
              <a:defRPr>
                <a:solidFill>
                  <a:schemeClr val="tx1"/>
                </a:solidFill>
                <a:latin typeface="Calibri" pitchFamily="34" charset="0"/>
                <a:ea typeface="ヒラギノ角ゴ Pro W3" pitchFamily="125" charset="-128"/>
              </a:defRPr>
            </a:lvl3pPr>
            <a:lvl4pPr marL="1600200" indent="-228600">
              <a:defRPr>
                <a:solidFill>
                  <a:schemeClr val="tx1"/>
                </a:solidFill>
                <a:latin typeface="Calibri" pitchFamily="34" charset="0"/>
                <a:ea typeface="ヒラギノ角ゴ Pro W3" pitchFamily="125" charset="-128"/>
              </a:defRPr>
            </a:lvl4pPr>
            <a:lvl5pPr marL="2057400" indent="-228600">
              <a:defRPr>
                <a:solidFill>
                  <a:schemeClr val="tx1"/>
                </a:solidFill>
                <a:latin typeface="Calibri"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5" charset="-128"/>
              </a:defRPr>
            </a:lvl9pPr>
          </a:lstStyle>
          <a:p>
            <a:fld id="{F96EDA11-6584-4F04-AD2A-4A37EEE29053}" type="slidenum">
              <a:rPr lang="en-US" altLang="en-US" smtClean="0">
                <a:latin typeface="Arial" pitchFamily="34" charset="0"/>
              </a:rPr>
              <a:pPr/>
              <a:t>8</a:t>
            </a:fld>
            <a:endParaRPr lang="en-US" altLang="en-US" dirty="0">
              <a:latin typeface="Arial" pitchFamily="34" charset="0"/>
            </a:endParaRPr>
          </a:p>
        </p:txBody>
      </p:sp>
      <p:sp>
        <p:nvSpPr>
          <p:cNvPr id="17" name="Text Box 3"/>
          <p:cNvSpPr txBox="1">
            <a:spLocks noChangeArrowheads="1"/>
          </p:cNvSpPr>
          <p:nvPr/>
        </p:nvSpPr>
        <p:spPr bwMode="auto">
          <a:xfrm>
            <a:off x="858544" y="1223539"/>
            <a:ext cx="7426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lgn="ctr" eaLnBrk="1" hangingPunct="1">
              <a:spcAft>
                <a:spcPct val="0"/>
              </a:spcAft>
              <a:buFontTx/>
              <a:buNone/>
            </a:pPr>
            <a:r>
              <a:rPr lang="en-US" altLang="en-US" sz="1200" b="1" dirty="0">
                <a:solidFill>
                  <a:srgbClr val="000000"/>
                </a:solidFill>
              </a:rPr>
              <a:t>Do you feel that the Greater Rochester area is a welcoming </a:t>
            </a:r>
          </a:p>
          <a:p>
            <a:pPr algn="ctr" eaLnBrk="1" hangingPunct="1">
              <a:spcAft>
                <a:spcPct val="0"/>
              </a:spcAft>
              <a:buFontTx/>
              <a:buNone/>
            </a:pPr>
            <a:r>
              <a:rPr lang="en-US" altLang="en-US" sz="1200" b="1" dirty="0">
                <a:solidFill>
                  <a:srgbClr val="000000"/>
                </a:solidFill>
              </a:rPr>
              <a:t>or unwelcoming place for people of all backgrounds? </a:t>
            </a:r>
            <a:endParaRPr lang="en-US" altLang="en-US" sz="1200" b="1" dirty="0">
              <a:solidFill>
                <a:srgbClr val="7C3E20"/>
              </a:solidFill>
            </a:endParaRPr>
          </a:p>
          <a:p>
            <a:pPr algn="ctr" eaLnBrk="1" hangingPunct="1">
              <a:spcAft>
                <a:spcPct val="0"/>
              </a:spcAft>
              <a:buFontTx/>
              <a:buNone/>
            </a:pPr>
            <a:r>
              <a:rPr lang="en-US" altLang="en-US" sz="1200" b="1" i="1" dirty="0">
                <a:solidFill>
                  <a:srgbClr val="7C3E20"/>
                </a:solidFill>
              </a:rPr>
              <a:t>% Greater Rochester is “mostly a welcoming place”</a:t>
            </a:r>
          </a:p>
        </p:txBody>
      </p:sp>
      <p:sp>
        <p:nvSpPr>
          <p:cNvPr id="14" name="Rectangle 5">
            <a:extLst>
              <a:ext uri="{FF2B5EF4-FFF2-40B4-BE49-F238E27FC236}">
                <a16:creationId xmlns:a16="http://schemas.microsoft.com/office/drawing/2014/main" id="{EA381FEA-A75D-4C61-97D7-2C28EDD5E276}"/>
              </a:ext>
            </a:extLst>
          </p:cNvPr>
          <p:cNvSpPr txBox="1">
            <a:spLocks noChangeArrowheads="1"/>
          </p:cNvSpPr>
          <p:nvPr/>
        </p:nvSpPr>
        <p:spPr bwMode="auto">
          <a:xfrm>
            <a:off x="255714" y="220577"/>
            <a:ext cx="7790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b="1" kern="1200">
                <a:solidFill>
                  <a:srgbClr val="12567C"/>
                </a:solidFill>
                <a:latin typeface="Arial"/>
                <a:ea typeface="ヒラギノ角ゴ Pro W3" charset="-128"/>
                <a:cs typeface="Arial"/>
              </a:defRPr>
            </a:lvl1pPr>
            <a:lvl2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b="1">
                <a:solidFill>
                  <a:srgbClr val="12567C"/>
                </a:solidFill>
                <a:latin typeface="Arial" charset="0"/>
                <a:ea typeface="ヒラギノ角ゴ Pro W3" charset="-128"/>
                <a:cs typeface="Arial" pitchFamily="34" charset="0"/>
              </a:defRPr>
            </a:lvl5pPr>
            <a:lvl6pPr marL="457200" algn="l" defTabSz="457200" rtl="0" fontAlgn="base">
              <a:spcBef>
                <a:spcPct val="0"/>
              </a:spcBef>
              <a:spcAft>
                <a:spcPct val="0"/>
              </a:spcAft>
              <a:defRPr sz="2000" b="1">
                <a:solidFill>
                  <a:srgbClr val="12567C"/>
                </a:solidFill>
                <a:latin typeface="Arial" charset="0"/>
                <a:ea typeface="ヒラギノ角ゴ Pro W3" charset="-128"/>
              </a:defRPr>
            </a:lvl6pPr>
            <a:lvl7pPr marL="914400" algn="l" defTabSz="457200" rtl="0" fontAlgn="base">
              <a:spcBef>
                <a:spcPct val="0"/>
              </a:spcBef>
              <a:spcAft>
                <a:spcPct val="0"/>
              </a:spcAft>
              <a:defRPr sz="2000" b="1">
                <a:solidFill>
                  <a:srgbClr val="12567C"/>
                </a:solidFill>
                <a:latin typeface="Arial" charset="0"/>
                <a:ea typeface="ヒラギノ角ゴ Pro W3" charset="-128"/>
              </a:defRPr>
            </a:lvl7pPr>
            <a:lvl8pPr marL="1371600" algn="l" defTabSz="457200" rtl="0" fontAlgn="base">
              <a:spcBef>
                <a:spcPct val="0"/>
              </a:spcBef>
              <a:spcAft>
                <a:spcPct val="0"/>
              </a:spcAft>
              <a:defRPr sz="2000" b="1">
                <a:solidFill>
                  <a:srgbClr val="12567C"/>
                </a:solidFill>
                <a:latin typeface="Arial" charset="0"/>
                <a:ea typeface="ヒラギノ角ゴ Pro W3" charset="-128"/>
              </a:defRPr>
            </a:lvl8pPr>
            <a:lvl9pPr marL="1828800" algn="l" defTabSz="457200" rtl="0" fontAlgn="base">
              <a:spcBef>
                <a:spcPct val="0"/>
              </a:spcBef>
              <a:spcAft>
                <a:spcPct val="0"/>
              </a:spcAft>
              <a:defRPr sz="2000" b="1">
                <a:solidFill>
                  <a:srgbClr val="12567C"/>
                </a:solidFill>
                <a:latin typeface="Arial" charset="0"/>
                <a:ea typeface="ヒラギノ角ゴ Pro W3" charset="-128"/>
              </a:defRPr>
            </a:lvl9pPr>
          </a:lstStyle>
          <a:p>
            <a:pPr eaLnBrk="1" hangingPunct="1"/>
            <a:r>
              <a:rPr lang="en-US" sz="1600" dirty="0"/>
              <a:t>Subgroups also tend to feel that Greater Rochester is welcoming</a:t>
            </a:r>
          </a:p>
        </p:txBody>
      </p:sp>
      <p:sp>
        <p:nvSpPr>
          <p:cNvPr id="7" name="Text Box 5">
            <a:extLst>
              <a:ext uri="{FF2B5EF4-FFF2-40B4-BE49-F238E27FC236}">
                <a16:creationId xmlns:a16="http://schemas.microsoft.com/office/drawing/2014/main" id="{193F3432-862F-4D43-B9E4-9CC3089559F8}"/>
              </a:ext>
            </a:extLst>
          </p:cNvPr>
          <p:cNvSpPr txBox="1">
            <a:spLocks noChangeArrowheads="1"/>
          </p:cNvSpPr>
          <p:nvPr/>
        </p:nvSpPr>
        <p:spPr bwMode="auto">
          <a:xfrm>
            <a:off x="255715" y="4947856"/>
            <a:ext cx="60198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pitchFamily="34" charset="0"/>
              <a:buChar char="•"/>
              <a:defRPr sz="1600">
                <a:solidFill>
                  <a:schemeClr val="tx1"/>
                </a:solidFill>
                <a:latin typeface="Arial" pitchFamily="34" charset="0"/>
                <a:ea typeface="ヒラギノ角ゴ Pro W3" pitchFamily="125" charset="-128"/>
                <a:cs typeface="Arial" pitchFamily="34" charset="0"/>
              </a:defRPr>
            </a:lvl1pPr>
            <a:lvl2pPr marL="742950" indent="-285750">
              <a:spcAft>
                <a:spcPts val="600"/>
              </a:spcAft>
              <a:buFont typeface="Arial" pitchFamily="34" charset="0"/>
              <a:buChar char="–"/>
              <a:defRPr sz="1400">
                <a:solidFill>
                  <a:schemeClr val="tx1"/>
                </a:solidFill>
                <a:latin typeface="Arial" pitchFamily="34" charset="0"/>
                <a:ea typeface="ヒラギノ角ゴ Pro W3" pitchFamily="125" charset="-128"/>
                <a:cs typeface="Arial" pitchFamily="34" charset="0"/>
              </a:defRPr>
            </a:lvl2pPr>
            <a:lvl3pPr marL="1143000" indent="-228600">
              <a:spcAft>
                <a:spcPts val="600"/>
              </a:spcAft>
              <a:buFont typeface="Arial" pitchFamily="34" charset="0"/>
              <a:buChar char="•"/>
              <a:defRPr sz="1200">
                <a:solidFill>
                  <a:schemeClr val="tx1"/>
                </a:solidFill>
                <a:latin typeface="Arial" pitchFamily="34" charset="0"/>
                <a:ea typeface="ヒラギノ角ゴ Pro W3" pitchFamily="125" charset="-128"/>
                <a:cs typeface="Arial" pitchFamily="34" charset="0"/>
              </a:defRPr>
            </a:lvl3pPr>
            <a:lvl4pPr marL="16002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4pPr>
            <a:lvl5pPr marL="2057400" indent="-228600">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5pPr>
            <a:lvl6pPr marL="25146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6pPr>
            <a:lvl7pPr marL="29718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7pPr>
            <a:lvl8pPr marL="34290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8pPr>
            <a:lvl9pPr marL="3886200" indent="-228600" defTabSz="457200" eaLnBrk="0" fontAlgn="base" hangingPunct="0">
              <a:spcBef>
                <a:spcPct val="0"/>
              </a:spcBef>
              <a:spcAft>
                <a:spcPts val="600"/>
              </a:spcAft>
              <a:buFont typeface="Arial" pitchFamily="34" charset="0"/>
              <a:buChar char="•"/>
              <a:defRPr sz="1100">
                <a:solidFill>
                  <a:schemeClr val="tx1"/>
                </a:solidFill>
                <a:latin typeface="Arial" pitchFamily="34" charset="0"/>
                <a:ea typeface="ヒラギノ角ゴ Pro W3" pitchFamily="125" charset="-128"/>
                <a:cs typeface="Arial" pitchFamily="34" charset="0"/>
              </a:defRPr>
            </a:lvl9pPr>
          </a:lstStyle>
          <a:p>
            <a:pPr>
              <a:spcAft>
                <a:spcPct val="0"/>
              </a:spcAft>
              <a:buFontTx/>
              <a:buNone/>
            </a:pPr>
            <a:r>
              <a:rPr lang="en-US" altLang="en-US" sz="700" i="1" dirty="0">
                <a:solidFill>
                  <a:srgbClr val="000000"/>
                </a:solidFill>
                <a:latin typeface="Calibri" pitchFamily="34" charset="0"/>
              </a:rPr>
              <a:t>Q305 Adults (18+) living  in Greater Rochester (n=varies by subgroup)</a:t>
            </a:r>
          </a:p>
        </p:txBody>
      </p:sp>
      <p:sp>
        <p:nvSpPr>
          <p:cNvPr id="4" name="TextBox 3">
            <a:extLst>
              <a:ext uri="{FF2B5EF4-FFF2-40B4-BE49-F238E27FC236}">
                <a16:creationId xmlns:a16="http://schemas.microsoft.com/office/drawing/2014/main" id="{3F0F1837-52C8-408F-9D00-D01584A68E3F}"/>
              </a:ext>
            </a:extLst>
          </p:cNvPr>
          <p:cNvSpPr txBox="1"/>
          <p:nvPr/>
        </p:nvSpPr>
        <p:spPr>
          <a:xfrm>
            <a:off x="5978106" y="4937131"/>
            <a:ext cx="2794954" cy="230832"/>
          </a:xfrm>
          <a:prstGeom prst="rect">
            <a:avLst/>
          </a:prstGeom>
          <a:noFill/>
        </p:spPr>
        <p:txBody>
          <a:bodyPr wrap="square" rtlCol="0">
            <a:spAutoFit/>
          </a:bodyPr>
          <a:lstStyle/>
          <a:p>
            <a:pPr algn="r"/>
            <a:r>
              <a:rPr lang="en-US" sz="900" b="1" i="1" dirty="0">
                <a:solidFill>
                  <a:srgbClr val="7C3E20"/>
                </a:solidFill>
                <a:latin typeface="Arial" panose="020B0604020202020204" pitchFamily="34" charset="0"/>
                <a:cs typeface="Arial" panose="020B0604020202020204" pitchFamily="34" charset="0"/>
              </a:rPr>
              <a:t>NOTE: Some subgroups have a low sample size</a:t>
            </a:r>
          </a:p>
        </p:txBody>
      </p:sp>
      <p:graphicFrame>
        <p:nvGraphicFramePr>
          <p:cNvPr id="9" name="Object 7">
            <a:extLst>
              <a:ext uri="{FF2B5EF4-FFF2-40B4-BE49-F238E27FC236}">
                <a16:creationId xmlns:a16="http://schemas.microsoft.com/office/drawing/2014/main" id="{2D7E8A74-61B0-4419-BCC1-A5FFB507B452}"/>
              </a:ext>
            </a:extLst>
          </p:cNvPr>
          <p:cNvGraphicFramePr>
            <a:graphicFrameLocks noChangeAspect="1"/>
          </p:cNvGraphicFramePr>
          <p:nvPr>
            <p:extLst>
              <p:ext uri="{D42A27DB-BD31-4B8C-83A1-F6EECF244321}">
                <p14:modId xmlns:p14="http://schemas.microsoft.com/office/powerpoint/2010/main" val="1026132427"/>
              </p:ext>
            </p:extLst>
          </p:nvPr>
        </p:nvGraphicFramePr>
        <p:xfrm>
          <a:off x="844050" y="1223539"/>
          <a:ext cx="7640457" cy="3365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17450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2427C"/>
      </a:dk2>
      <a:lt2>
        <a:srgbClr val="F2F2F2"/>
      </a:lt2>
      <a:accent1>
        <a:srgbClr val="12427C"/>
      </a:accent1>
      <a:accent2>
        <a:srgbClr val="CCAB2B"/>
      </a:accent2>
      <a:accent3>
        <a:srgbClr val="7C3420"/>
      </a:accent3>
      <a:accent4>
        <a:srgbClr val="3F3F3F"/>
      </a:accent4>
      <a:accent5>
        <a:srgbClr val="95B3D7"/>
      </a:accent5>
      <a:accent6>
        <a:srgbClr val="E6D186"/>
      </a:accent6>
      <a:hlink>
        <a:srgbClr val="0070C0"/>
      </a:hlink>
      <a:folHlink>
        <a:srgbClr val="C050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1abcd3-cd84-4632-b901-79a6fedee58e" xsi:nil="true"/>
    <Eventtype xmlns="b826da44-00ff-4dd1-8ae5-356c583ab6b7" xsi:nil="true"/>
    <lcf76f155ced4ddcb4097134ff3c332f xmlns="b826da44-00ff-4dd1-8ae5-356c583ab6b7">
      <Terms xmlns="http://schemas.microsoft.com/office/infopath/2007/PartnerControls"/>
    </lcf76f155ced4ddcb4097134ff3c332f>
    <Event_x0020_type xmlns="b826da44-00ff-4dd1-8ae5-356c583ab6b7">Jewish community (mainly survivors and their families)</Ev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2BD4CCD0B5144890148E7A634A963" ma:contentTypeVersion="18" ma:contentTypeDescription="Create a new document." ma:contentTypeScope="" ma:versionID="38b92a84d21fa3485f5ef8ce0c12ae74">
  <xsd:schema xmlns:xsd="http://www.w3.org/2001/XMLSchema" xmlns:xs="http://www.w3.org/2001/XMLSchema" xmlns:p="http://schemas.microsoft.com/office/2006/metadata/properties" xmlns:ns2="b826da44-00ff-4dd1-8ae5-356c583ab6b7" xmlns:ns3="e21abcd3-cd84-4632-b901-79a6fedee58e" targetNamespace="http://schemas.microsoft.com/office/2006/metadata/properties" ma:root="true" ma:fieldsID="2fa2ff8f288bd3060d47e8ce60f8fc2e" ns2:_="" ns3:_="">
    <xsd:import namespace="b826da44-00ff-4dd1-8ae5-356c583ab6b7"/>
    <xsd:import namespace="e21abcd3-cd84-4632-b901-79a6fedee5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Eventtype" minOccurs="0"/>
                <xsd:element ref="ns2:Ev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6da44-00ff-4dd1-8ae5-356c583ab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e61ea0-7550-418c-abaa-eaff8e336e22" ma:termSetId="09814cd3-568e-fe90-9814-8d621ff8fb84" ma:anchorId="fba54fb3-c3e1-fe81-a776-ca4b69148c4d" ma:open="true" ma:isKeyword="false">
      <xsd:complexType>
        <xsd:sequence>
          <xsd:element ref="pc:Terms" minOccurs="0" maxOccurs="1"/>
        </xsd:sequence>
      </xsd:complexType>
    </xsd:element>
    <xsd:element name="Eventtype" ma:index="23" nillable="true" ma:displayName="Event type " ma:format="Dropdown" ma:internalName="Eventtype">
      <xsd:simpleType>
        <xsd:restriction base="dms:Note">
          <xsd:maxLength value="255"/>
        </xsd:restriction>
      </xsd:simpleType>
    </xsd:element>
    <xsd:element name="Event_x0020_type" ma:index="24" nillable="true" ma:displayName="Event type" ma:default="Jewish community (mainly survivors and their families)" ma:format="Dropdown" ma:internalName="Event_x0020_type">
      <xsd:simpleType>
        <xsd:union memberTypes="dms:Text">
          <xsd:simpleType>
            <xsd:restriction base="dms:Choice">
              <xsd:enumeration value="Jewish community (mainly survivors and their families)"/>
              <xsd:enumeration value="Educators, students of all ages and all background"/>
              <xsd:enumeration value="Veterans and their families, non-Jewish people"/>
              <xsd:enumeration value="Everyon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21abcd3-cd84-4632-b901-79a6fedee5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4ff8e8d-5a9e-4571-b780-7c6527991be0}" ma:internalName="TaxCatchAll" ma:showField="CatchAllData" ma:web="e21abcd3-cd84-4632-b901-79a6fedee5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3C3B0-4541-433F-8AF7-4D50780B9EF4}">
  <ds:schemaRefs>
    <ds:schemaRef ds:uri="5adf6846-9bfd-4f24-abfb-3af9d7a14392"/>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26735d31-9bc0-4bce-90bd-920abf0cf27c"/>
    <ds:schemaRef ds:uri="http://www.w3.org/XML/1998/namespace"/>
    <ds:schemaRef ds:uri="e21abcd3-cd84-4632-b901-79a6fedee58e"/>
    <ds:schemaRef ds:uri="b826da44-00ff-4dd1-8ae5-356c583ab6b7"/>
  </ds:schemaRefs>
</ds:datastoreItem>
</file>

<file path=customXml/itemProps2.xml><?xml version="1.0" encoding="utf-8"?>
<ds:datastoreItem xmlns:ds="http://schemas.openxmlformats.org/officeDocument/2006/customXml" ds:itemID="{DCCB23BA-DF07-41E4-B2E0-127B14FBD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6da44-00ff-4dd1-8ae5-356c583ab6b7"/>
    <ds:schemaRef ds:uri="e21abcd3-cd84-4632-b901-79a6fedee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36962-B90B-4ED1-9C71-FC28FA0FB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695</TotalTime>
  <Words>6359</Words>
  <Application>Microsoft Office PowerPoint</Application>
  <PresentationFormat>On-screen Show (16:9)</PresentationFormat>
  <Paragraphs>861</Paragraphs>
  <Slides>76</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Times</vt:lpstr>
      <vt:lpstr>Office Theme</vt:lpstr>
      <vt:lpstr>Levine Center to End Hate  Greater Rochester Community Survey</vt:lpstr>
      <vt:lpstr>Contents</vt:lpstr>
      <vt:lpstr>Objectives and Research Questions</vt:lpstr>
      <vt:lpstr>Methodology and Sample</vt:lpstr>
      <vt:lpstr>Methodology</vt:lpstr>
      <vt:lpstr>Methodology – targeted sample limitations</vt:lpstr>
      <vt:lpstr>The Atmosphere in Greater Rochester  for People from Diverse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Experiences with Discrimination Towards Others</vt:lpstr>
      <vt:lpstr>PowerPoint Presentation</vt:lpstr>
      <vt:lpstr>PowerPoint Presentation</vt:lpstr>
      <vt:lpstr>PowerPoint Presentation</vt:lpstr>
      <vt:lpstr>PowerPoint Presentation</vt:lpstr>
      <vt:lpstr>Structural Discrimination and Education Issues</vt:lpstr>
      <vt:lpstr>PowerPoint Presentation</vt:lpstr>
      <vt:lpstr>PowerPoint Presentation</vt:lpstr>
      <vt:lpstr>PowerPoint Presentation</vt:lpstr>
      <vt:lpstr>PowerPoint Presentation</vt:lpstr>
      <vt:lpstr>PowerPoint Presentation</vt:lpstr>
      <vt:lpstr>PowerPoint Presentation</vt:lpstr>
      <vt:lpstr>Area residents are not in agreement as to whether past or current school curricula properly emphasize the contributions of people of color </vt:lpstr>
      <vt:lpstr>PowerPoint Presentation</vt:lpstr>
      <vt:lpstr>PowerPoint Presentation</vt:lpstr>
      <vt:lpstr>PowerPoint Presentation</vt:lpstr>
      <vt:lpstr>Most residents (and 70% of parents) support an increased discussion  of diversity in schools </vt:lpstr>
      <vt:lpstr>PowerPoint Presentation</vt:lpstr>
      <vt:lpstr>There is support for the expansion of the Urban/Suburban program,  and support is mixed for creating countywide schools </vt:lpstr>
      <vt:lpstr>PowerPoint Presentation</vt:lpstr>
      <vt:lpstr>PowerPoint Presentation</vt:lpstr>
      <vt:lpstr>Personal Experiences with Discrimination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and Negative Actions Being Taken By Area Residents</vt:lpstr>
      <vt:lpstr>PowerPoint Presentation</vt:lpstr>
      <vt:lpstr>PowerPoint Presentation</vt:lpstr>
      <vt:lpstr>Community Support for Action</vt:lpstr>
      <vt:lpstr>There is support for a greater focus on minority hiring in public jobs and increased public policies that encourage inclusion</vt:lpstr>
      <vt:lpstr>PowerPoint Presentation</vt:lpstr>
      <vt:lpstr>PowerPoint Presentation</vt:lpstr>
      <vt:lpstr>There is considerable support for more affordable housing</vt:lpstr>
      <vt:lpstr>PowerPoint Presentation</vt:lpstr>
      <vt:lpstr>PowerPoint Presentation</vt:lpstr>
      <vt:lpstr>Views Towards the Future of the Greater Rochester Area</vt:lpstr>
      <vt:lpstr>PowerPoint Presentation</vt:lpstr>
      <vt:lpstr>PowerPoint Presentation</vt:lpstr>
      <vt:lpstr>Many residents are optimistic that the Rochester area will become a more welcoming place in the future </vt:lpstr>
      <vt:lpstr>PowerPoint Presentation</vt:lpstr>
      <vt:lpstr>PowerPoint Presentation</vt:lpstr>
      <vt:lpstr>PowerPoint Presentation</vt:lpstr>
      <vt:lpstr>Appendix: Characteristics of Respondents (projectable sample)</vt:lpstr>
      <vt:lpstr>Respondents live in the 9-county GRA region </vt:lpstr>
      <vt:lpstr>Respondents were aged 18+ </vt:lpstr>
      <vt:lpstr>Many area residents have lived in the area a long time </vt:lpstr>
      <vt:lpstr>PowerPoint Presentation</vt:lpstr>
      <vt:lpstr>Respondents come from a range of educational backgrounds and household incomes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Student Tracking Survey</dc:title>
  <dc:creator>Sue Hauck</dc:creator>
  <cp:lastModifiedBy>Monica Gebell</cp:lastModifiedBy>
  <cp:revision>1656</cp:revision>
  <cp:lastPrinted>2016-11-07T14:21:29Z</cp:lastPrinted>
  <dcterms:created xsi:type="dcterms:W3CDTF">2016-08-24T18:28:29Z</dcterms:created>
  <dcterms:modified xsi:type="dcterms:W3CDTF">2025-02-25T02:29:55Z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0x010100CB82BD4CCD0B5144890148E7A634A963</vt:lpwstr>
  </property>
</Properties>
</file>